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E8AE"/>
    <a:srgbClr val="FFFDE2"/>
    <a:srgbClr val="FFF9E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51"/>
    <p:restoredTop sz="94641"/>
  </p:normalViewPr>
  <p:slideViewPr>
    <p:cSldViewPr snapToGrid="0">
      <p:cViewPr>
        <p:scale>
          <a:sx n="30" d="100"/>
          <a:sy n="30" d="100"/>
        </p:scale>
        <p:origin x="2328" y="-1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eg>
</file>

<file path=ppt/media/image11.png>
</file>

<file path=ppt/media/image12.png>
</file>

<file path=ppt/media/image13.jpeg>
</file>

<file path=ppt/media/image14.jpeg>
</file>

<file path=ppt/media/image2.png>
</file>

<file path=ppt/media/image3.jpe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2F2437-6286-0F42-BEF5-78197F116287}" type="datetimeFigureOut">
              <a:rPr lang="en-TH" smtClean="0"/>
              <a:t>5/8/25</a:t>
            </a:fld>
            <a:endParaRPr lang="en-TH"/>
          </a:p>
        </p:txBody>
      </p:sp>
      <p:sp>
        <p:nvSpPr>
          <p:cNvPr id="5" name="Footer Placeholder 4"/>
          <p:cNvSpPr>
            <a:spLocks noGrp="1"/>
          </p:cNvSpPr>
          <p:nvPr>
            <p:ph type="ftr" sz="quarter" idx="11"/>
          </p:nvPr>
        </p:nvSpPr>
        <p:spPr/>
        <p:txBody>
          <a:bodyPr/>
          <a:lstStyle/>
          <a:p>
            <a:endParaRPr lang="en-TH"/>
          </a:p>
        </p:txBody>
      </p:sp>
      <p:sp>
        <p:nvSpPr>
          <p:cNvPr id="6" name="Slide Number Placeholder 5"/>
          <p:cNvSpPr>
            <a:spLocks noGrp="1"/>
          </p:cNvSpPr>
          <p:nvPr>
            <p:ph type="sldNum" sz="quarter" idx="12"/>
          </p:nvPr>
        </p:nvSpPr>
        <p:spPr/>
        <p:txBody>
          <a:bodyPr/>
          <a:lstStyle/>
          <a:p>
            <a:fld id="{06C788D2-1CC9-7844-981A-28E39C8AC0B5}" type="slidenum">
              <a:rPr lang="en-TH" smtClean="0"/>
              <a:t>‹#›</a:t>
            </a:fld>
            <a:endParaRPr lang="en-TH"/>
          </a:p>
        </p:txBody>
      </p:sp>
    </p:spTree>
    <p:extLst>
      <p:ext uri="{BB962C8B-B14F-4D97-AF65-F5344CB8AC3E}">
        <p14:creationId xmlns:p14="http://schemas.microsoft.com/office/powerpoint/2010/main" val="14475173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2F2437-6286-0F42-BEF5-78197F116287}" type="datetimeFigureOut">
              <a:rPr lang="en-TH" smtClean="0"/>
              <a:t>5/8/25</a:t>
            </a:fld>
            <a:endParaRPr lang="en-TH"/>
          </a:p>
        </p:txBody>
      </p:sp>
      <p:sp>
        <p:nvSpPr>
          <p:cNvPr id="5" name="Footer Placeholder 4"/>
          <p:cNvSpPr>
            <a:spLocks noGrp="1"/>
          </p:cNvSpPr>
          <p:nvPr>
            <p:ph type="ftr" sz="quarter" idx="11"/>
          </p:nvPr>
        </p:nvSpPr>
        <p:spPr/>
        <p:txBody>
          <a:bodyPr/>
          <a:lstStyle/>
          <a:p>
            <a:endParaRPr lang="en-TH"/>
          </a:p>
        </p:txBody>
      </p:sp>
      <p:sp>
        <p:nvSpPr>
          <p:cNvPr id="6" name="Slide Number Placeholder 5"/>
          <p:cNvSpPr>
            <a:spLocks noGrp="1"/>
          </p:cNvSpPr>
          <p:nvPr>
            <p:ph type="sldNum" sz="quarter" idx="12"/>
          </p:nvPr>
        </p:nvSpPr>
        <p:spPr/>
        <p:txBody>
          <a:bodyPr/>
          <a:lstStyle/>
          <a:p>
            <a:fld id="{06C788D2-1CC9-7844-981A-28E39C8AC0B5}" type="slidenum">
              <a:rPr lang="en-TH" smtClean="0"/>
              <a:t>‹#›</a:t>
            </a:fld>
            <a:endParaRPr lang="en-TH"/>
          </a:p>
        </p:txBody>
      </p:sp>
    </p:spTree>
    <p:extLst>
      <p:ext uri="{BB962C8B-B14F-4D97-AF65-F5344CB8AC3E}">
        <p14:creationId xmlns:p14="http://schemas.microsoft.com/office/powerpoint/2010/main" val="28700246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2F2437-6286-0F42-BEF5-78197F116287}" type="datetimeFigureOut">
              <a:rPr lang="en-TH" smtClean="0"/>
              <a:t>5/8/25</a:t>
            </a:fld>
            <a:endParaRPr lang="en-TH"/>
          </a:p>
        </p:txBody>
      </p:sp>
      <p:sp>
        <p:nvSpPr>
          <p:cNvPr id="5" name="Footer Placeholder 4"/>
          <p:cNvSpPr>
            <a:spLocks noGrp="1"/>
          </p:cNvSpPr>
          <p:nvPr>
            <p:ph type="ftr" sz="quarter" idx="11"/>
          </p:nvPr>
        </p:nvSpPr>
        <p:spPr/>
        <p:txBody>
          <a:bodyPr/>
          <a:lstStyle/>
          <a:p>
            <a:endParaRPr lang="en-TH"/>
          </a:p>
        </p:txBody>
      </p:sp>
      <p:sp>
        <p:nvSpPr>
          <p:cNvPr id="6" name="Slide Number Placeholder 5"/>
          <p:cNvSpPr>
            <a:spLocks noGrp="1"/>
          </p:cNvSpPr>
          <p:nvPr>
            <p:ph type="sldNum" sz="quarter" idx="12"/>
          </p:nvPr>
        </p:nvSpPr>
        <p:spPr/>
        <p:txBody>
          <a:bodyPr/>
          <a:lstStyle/>
          <a:p>
            <a:fld id="{06C788D2-1CC9-7844-981A-28E39C8AC0B5}" type="slidenum">
              <a:rPr lang="en-TH" smtClean="0"/>
              <a:t>‹#›</a:t>
            </a:fld>
            <a:endParaRPr lang="en-TH"/>
          </a:p>
        </p:txBody>
      </p:sp>
    </p:spTree>
    <p:extLst>
      <p:ext uri="{BB962C8B-B14F-4D97-AF65-F5344CB8AC3E}">
        <p14:creationId xmlns:p14="http://schemas.microsoft.com/office/powerpoint/2010/main" val="29728714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2F2437-6286-0F42-BEF5-78197F116287}" type="datetimeFigureOut">
              <a:rPr lang="en-TH" smtClean="0"/>
              <a:t>5/8/25</a:t>
            </a:fld>
            <a:endParaRPr lang="en-TH"/>
          </a:p>
        </p:txBody>
      </p:sp>
      <p:sp>
        <p:nvSpPr>
          <p:cNvPr id="5" name="Footer Placeholder 4"/>
          <p:cNvSpPr>
            <a:spLocks noGrp="1"/>
          </p:cNvSpPr>
          <p:nvPr>
            <p:ph type="ftr" sz="quarter" idx="11"/>
          </p:nvPr>
        </p:nvSpPr>
        <p:spPr/>
        <p:txBody>
          <a:bodyPr/>
          <a:lstStyle/>
          <a:p>
            <a:endParaRPr lang="en-TH"/>
          </a:p>
        </p:txBody>
      </p:sp>
      <p:sp>
        <p:nvSpPr>
          <p:cNvPr id="6" name="Slide Number Placeholder 5"/>
          <p:cNvSpPr>
            <a:spLocks noGrp="1"/>
          </p:cNvSpPr>
          <p:nvPr>
            <p:ph type="sldNum" sz="quarter" idx="12"/>
          </p:nvPr>
        </p:nvSpPr>
        <p:spPr/>
        <p:txBody>
          <a:bodyPr/>
          <a:lstStyle/>
          <a:p>
            <a:fld id="{06C788D2-1CC9-7844-981A-28E39C8AC0B5}" type="slidenum">
              <a:rPr lang="en-TH" smtClean="0"/>
              <a:t>‹#›</a:t>
            </a:fld>
            <a:endParaRPr lang="en-TH"/>
          </a:p>
        </p:txBody>
      </p:sp>
    </p:spTree>
    <p:extLst>
      <p:ext uri="{BB962C8B-B14F-4D97-AF65-F5344CB8AC3E}">
        <p14:creationId xmlns:p14="http://schemas.microsoft.com/office/powerpoint/2010/main" val="25030592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tint val="82000"/>
                  </a:schemeClr>
                </a:solidFill>
              </a:defRPr>
            </a:lvl1pPr>
            <a:lvl2pPr marL="1513743" indent="0">
              <a:buNone/>
              <a:defRPr sz="6622">
                <a:solidFill>
                  <a:schemeClr val="tx1">
                    <a:tint val="82000"/>
                  </a:schemeClr>
                </a:solidFill>
              </a:defRPr>
            </a:lvl2pPr>
            <a:lvl3pPr marL="3027487" indent="0">
              <a:buNone/>
              <a:defRPr sz="5960">
                <a:solidFill>
                  <a:schemeClr val="tx1">
                    <a:tint val="82000"/>
                  </a:schemeClr>
                </a:solidFill>
              </a:defRPr>
            </a:lvl3pPr>
            <a:lvl4pPr marL="4541230" indent="0">
              <a:buNone/>
              <a:defRPr sz="5297">
                <a:solidFill>
                  <a:schemeClr val="tx1">
                    <a:tint val="82000"/>
                  </a:schemeClr>
                </a:solidFill>
              </a:defRPr>
            </a:lvl4pPr>
            <a:lvl5pPr marL="6054974" indent="0">
              <a:buNone/>
              <a:defRPr sz="5297">
                <a:solidFill>
                  <a:schemeClr val="tx1">
                    <a:tint val="82000"/>
                  </a:schemeClr>
                </a:solidFill>
              </a:defRPr>
            </a:lvl5pPr>
            <a:lvl6pPr marL="7568717" indent="0">
              <a:buNone/>
              <a:defRPr sz="5297">
                <a:solidFill>
                  <a:schemeClr val="tx1">
                    <a:tint val="82000"/>
                  </a:schemeClr>
                </a:solidFill>
              </a:defRPr>
            </a:lvl6pPr>
            <a:lvl7pPr marL="9082461" indent="0">
              <a:buNone/>
              <a:defRPr sz="5297">
                <a:solidFill>
                  <a:schemeClr val="tx1">
                    <a:tint val="82000"/>
                  </a:schemeClr>
                </a:solidFill>
              </a:defRPr>
            </a:lvl7pPr>
            <a:lvl8pPr marL="10596204" indent="0">
              <a:buNone/>
              <a:defRPr sz="5297">
                <a:solidFill>
                  <a:schemeClr val="tx1">
                    <a:tint val="82000"/>
                  </a:schemeClr>
                </a:solidFill>
              </a:defRPr>
            </a:lvl8pPr>
            <a:lvl9pPr marL="12109948" indent="0">
              <a:buNone/>
              <a:defRPr sz="5297">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12F2437-6286-0F42-BEF5-78197F116287}" type="datetimeFigureOut">
              <a:rPr lang="en-TH" smtClean="0"/>
              <a:t>5/8/25</a:t>
            </a:fld>
            <a:endParaRPr lang="en-TH"/>
          </a:p>
        </p:txBody>
      </p:sp>
      <p:sp>
        <p:nvSpPr>
          <p:cNvPr id="5" name="Footer Placeholder 4"/>
          <p:cNvSpPr>
            <a:spLocks noGrp="1"/>
          </p:cNvSpPr>
          <p:nvPr>
            <p:ph type="ftr" sz="quarter" idx="11"/>
          </p:nvPr>
        </p:nvSpPr>
        <p:spPr/>
        <p:txBody>
          <a:bodyPr/>
          <a:lstStyle/>
          <a:p>
            <a:endParaRPr lang="en-TH"/>
          </a:p>
        </p:txBody>
      </p:sp>
      <p:sp>
        <p:nvSpPr>
          <p:cNvPr id="6" name="Slide Number Placeholder 5"/>
          <p:cNvSpPr>
            <a:spLocks noGrp="1"/>
          </p:cNvSpPr>
          <p:nvPr>
            <p:ph type="sldNum" sz="quarter" idx="12"/>
          </p:nvPr>
        </p:nvSpPr>
        <p:spPr/>
        <p:txBody>
          <a:bodyPr/>
          <a:lstStyle/>
          <a:p>
            <a:fld id="{06C788D2-1CC9-7844-981A-28E39C8AC0B5}" type="slidenum">
              <a:rPr lang="en-TH" smtClean="0"/>
              <a:t>‹#›</a:t>
            </a:fld>
            <a:endParaRPr lang="en-TH"/>
          </a:p>
        </p:txBody>
      </p:sp>
    </p:spTree>
    <p:extLst>
      <p:ext uri="{BB962C8B-B14F-4D97-AF65-F5344CB8AC3E}">
        <p14:creationId xmlns:p14="http://schemas.microsoft.com/office/powerpoint/2010/main" val="41875692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12F2437-6286-0F42-BEF5-78197F116287}" type="datetimeFigureOut">
              <a:rPr lang="en-TH" smtClean="0"/>
              <a:t>5/8/25</a:t>
            </a:fld>
            <a:endParaRPr lang="en-TH"/>
          </a:p>
        </p:txBody>
      </p:sp>
      <p:sp>
        <p:nvSpPr>
          <p:cNvPr id="6" name="Footer Placeholder 5"/>
          <p:cNvSpPr>
            <a:spLocks noGrp="1"/>
          </p:cNvSpPr>
          <p:nvPr>
            <p:ph type="ftr" sz="quarter" idx="11"/>
          </p:nvPr>
        </p:nvSpPr>
        <p:spPr/>
        <p:txBody>
          <a:bodyPr/>
          <a:lstStyle/>
          <a:p>
            <a:endParaRPr lang="en-TH"/>
          </a:p>
        </p:txBody>
      </p:sp>
      <p:sp>
        <p:nvSpPr>
          <p:cNvPr id="7" name="Slide Number Placeholder 6"/>
          <p:cNvSpPr>
            <a:spLocks noGrp="1"/>
          </p:cNvSpPr>
          <p:nvPr>
            <p:ph type="sldNum" sz="quarter" idx="12"/>
          </p:nvPr>
        </p:nvSpPr>
        <p:spPr/>
        <p:txBody>
          <a:bodyPr/>
          <a:lstStyle/>
          <a:p>
            <a:fld id="{06C788D2-1CC9-7844-981A-28E39C8AC0B5}" type="slidenum">
              <a:rPr lang="en-TH" smtClean="0"/>
              <a:t>‹#›</a:t>
            </a:fld>
            <a:endParaRPr lang="en-TH"/>
          </a:p>
        </p:txBody>
      </p:sp>
    </p:spTree>
    <p:extLst>
      <p:ext uri="{BB962C8B-B14F-4D97-AF65-F5344CB8AC3E}">
        <p14:creationId xmlns:p14="http://schemas.microsoft.com/office/powerpoint/2010/main" val="3546013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12F2437-6286-0F42-BEF5-78197F116287}" type="datetimeFigureOut">
              <a:rPr lang="en-TH" smtClean="0"/>
              <a:t>5/8/25</a:t>
            </a:fld>
            <a:endParaRPr lang="en-TH"/>
          </a:p>
        </p:txBody>
      </p:sp>
      <p:sp>
        <p:nvSpPr>
          <p:cNvPr id="8" name="Footer Placeholder 7"/>
          <p:cNvSpPr>
            <a:spLocks noGrp="1"/>
          </p:cNvSpPr>
          <p:nvPr>
            <p:ph type="ftr" sz="quarter" idx="11"/>
          </p:nvPr>
        </p:nvSpPr>
        <p:spPr/>
        <p:txBody>
          <a:bodyPr/>
          <a:lstStyle/>
          <a:p>
            <a:endParaRPr lang="en-TH"/>
          </a:p>
        </p:txBody>
      </p:sp>
      <p:sp>
        <p:nvSpPr>
          <p:cNvPr id="9" name="Slide Number Placeholder 8"/>
          <p:cNvSpPr>
            <a:spLocks noGrp="1"/>
          </p:cNvSpPr>
          <p:nvPr>
            <p:ph type="sldNum" sz="quarter" idx="12"/>
          </p:nvPr>
        </p:nvSpPr>
        <p:spPr/>
        <p:txBody>
          <a:bodyPr/>
          <a:lstStyle/>
          <a:p>
            <a:fld id="{06C788D2-1CC9-7844-981A-28E39C8AC0B5}" type="slidenum">
              <a:rPr lang="en-TH" smtClean="0"/>
              <a:t>‹#›</a:t>
            </a:fld>
            <a:endParaRPr lang="en-TH"/>
          </a:p>
        </p:txBody>
      </p:sp>
    </p:spTree>
    <p:extLst>
      <p:ext uri="{BB962C8B-B14F-4D97-AF65-F5344CB8AC3E}">
        <p14:creationId xmlns:p14="http://schemas.microsoft.com/office/powerpoint/2010/main" val="2285955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12F2437-6286-0F42-BEF5-78197F116287}" type="datetimeFigureOut">
              <a:rPr lang="en-TH" smtClean="0"/>
              <a:t>5/8/25</a:t>
            </a:fld>
            <a:endParaRPr lang="en-TH"/>
          </a:p>
        </p:txBody>
      </p:sp>
      <p:sp>
        <p:nvSpPr>
          <p:cNvPr id="4" name="Footer Placeholder 3"/>
          <p:cNvSpPr>
            <a:spLocks noGrp="1"/>
          </p:cNvSpPr>
          <p:nvPr>
            <p:ph type="ftr" sz="quarter" idx="11"/>
          </p:nvPr>
        </p:nvSpPr>
        <p:spPr/>
        <p:txBody>
          <a:bodyPr/>
          <a:lstStyle/>
          <a:p>
            <a:endParaRPr lang="en-TH"/>
          </a:p>
        </p:txBody>
      </p:sp>
      <p:sp>
        <p:nvSpPr>
          <p:cNvPr id="5" name="Slide Number Placeholder 4"/>
          <p:cNvSpPr>
            <a:spLocks noGrp="1"/>
          </p:cNvSpPr>
          <p:nvPr>
            <p:ph type="sldNum" sz="quarter" idx="12"/>
          </p:nvPr>
        </p:nvSpPr>
        <p:spPr/>
        <p:txBody>
          <a:bodyPr/>
          <a:lstStyle/>
          <a:p>
            <a:fld id="{06C788D2-1CC9-7844-981A-28E39C8AC0B5}" type="slidenum">
              <a:rPr lang="en-TH" smtClean="0"/>
              <a:t>‹#›</a:t>
            </a:fld>
            <a:endParaRPr lang="en-TH"/>
          </a:p>
        </p:txBody>
      </p:sp>
    </p:spTree>
    <p:extLst>
      <p:ext uri="{BB962C8B-B14F-4D97-AF65-F5344CB8AC3E}">
        <p14:creationId xmlns:p14="http://schemas.microsoft.com/office/powerpoint/2010/main" val="1519020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2F2437-6286-0F42-BEF5-78197F116287}" type="datetimeFigureOut">
              <a:rPr lang="en-TH" smtClean="0"/>
              <a:t>5/8/25</a:t>
            </a:fld>
            <a:endParaRPr lang="en-TH"/>
          </a:p>
        </p:txBody>
      </p:sp>
      <p:sp>
        <p:nvSpPr>
          <p:cNvPr id="3" name="Footer Placeholder 2"/>
          <p:cNvSpPr>
            <a:spLocks noGrp="1"/>
          </p:cNvSpPr>
          <p:nvPr>
            <p:ph type="ftr" sz="quarter" idx="11"/>
          </p:nvPr>
        </p:nvSpPr>
        <p:spPr/>
        <p:txBody>
          <a:bodyPr/>
          <a:lstStyle/>
          <a:p>
            <a:endParaRPr lang="en-TH"/>
          </a:p>
        </p:txBody>
      </p:sp>
      <p:sp>
        <p:nvSpPr>
          <p:cNvPr id="4" name="Slide Number Placeholder 3"/>
          <p:cNvSpPr>
            <a:spLocks noGrp="1"/>
          </p:cNvSpPr>
          <p:nvPr>
            <p:ph type="sldNum" sz="quarter" idx="12"/>
          </p:nvPr>
        </p:nvSpPr>
        <p:spPr/>
        <p:txBody>
          <a:bodyPr/>
          <a:lstStyle/>
          <a:p>
            <a:fld id="{06C788D2-1CC9-7844-981A-28E39C8AC0B5}" type="slidenum">
              <a:rPr lang="en-TH" smtClean="0"/>
              <a:t>‹#›</a:t>
            </a:fld>
            <a:endParaRPr lang="en-TH"/>
          </a:p>
        </p:txBody>
      </p:sp>
    </p:spTree>
    <p:extLst>
      <p:ext uri="{BB962C8B-B14F-4D97-AF65-F5344CB8AC3E}">
        <p14:creationId xmlns:p14="http://schemas.microsoft.com/office/powerpoint/2010/main" val="7826451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912F2437-6286-0F42-BEF5-78197F116287}" type="datetimeFigureOut">
              <a:rPr lang="en-TH" smtClean="0"/>
              <a:t>5/8/25</a:t>
            </a:fld>
            <a:endParaRPr lang="en-TH"/>
          </a:p>
        </p:txBody>
      </p:sp>
      <p:sp>
        <p:nvSpPr>
          <p:cNvPr id="6" name="Footer Placeholder 5"/>
          <p:cNvSpPr>
            <a:spLocks noGrp="1"/>
          </p:cNvSpPr>
          <p:nvPr>
            <p:ph type="ftr" sz="quarter" idx="11"/>
          </p:nvPr>
        </p:nvSpPr>
        <p:spPr/>
        <p:txBody>
          <a:bodyPr/>
          <a:lstStyle/>
          <a:p>
            <a:endParaRPr lang="en-TH"/>
          </a:p>
        </p:txBody>
      </p:sp>
      <p:sp>
        <p:nvSpPr>
          <p:cNvPr id="7" name="Slide Number Placeholder 6"/>
          <p:cNvSpPr>
            <a:spLocks noGrp="1"/>
          </p:cNvSpPr>
          <p:nvPr>
            <p:ph type="sldNum" sz="quarter" idx="12"/>
          </p:nvPr>
        </p:nvSpPr>
        <p:spPr/>
        <p:txBody>
          <a:bodyPr/>
          <a:lstStyle/>
          <a:p>
            <a:fld id="{06C788D2-1CC9-7844-981A-28E39C8AC0B5}" type="slidenum">
              <a:rPr lang="en-TH" smtClean="0"/>
              <a:t>‹#›</a:t>
            </a:fld>
            <a:endParaRPr lang="en-TH"/>
          </a:p>
        </p:txBody>
      </p:sp>
    </p:spTree>
    <p:extLst>
      <p:ext uri="{BB962C8B-B14F-4D97-AF65-F5344CB8AC3E}">
        <p14:creationId xmlns:p14="http://schemas.microsoft.com/office/powerpoint/2010/main" val="369999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a:t>Click icon to add picture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912F2437-6286-0F42-BEF5-78197F116287}" type="datetimeFigureOut">
              <a:rPr lang="en-TH" smtClean="0"/>
              <a:t>5/8/25</a:t>
            </a:fld>
            <a:endParaRPr lang="en-TH"/>
          </a:p>
        </p:txBody>
      </p:sp>
      <p:sp>
        <p:nvSpPr>
          <p:cNvPr id="6" name="Footer Placeholder 5"/>
          <p:cNvSpPr>
            <a:spLocks noGrp="1"/>
          </p:cNvSpPr>
          <p:nvPr>
            <p:ph type="ftr" sz="quarter" idx="11"/>
          </p:nvPr>
        </p:nvSpPr>
        <p:spPr/>
        <p:txBody>
          <a:bodyPr/>
          <a:lstStyle/>
          <a:p>
            <a:endParaRPr lang="en-TH"/>
          </a:p>
        </p:txBody>
      </p:sp>
      <p:sp>
        <p:nvSpPr>
          <p:cNvPr id="7" name="Slide Number Placeholder 6"/>
          <p:cNvSpPr>
            <a:spLocks noGrp="1"/>
          </p:cNvSpPr>
          <p:nvPr>
            <p:ph type="sldNum" sz="quarter" idx="12"/>
          </p:nvPr>
        </p:nvSpPr>
        <p:spPr/>
        <p:txBody>
          <a:bodyPr/>
          <a:lstStyle/>
          <a:p>
            <a:fld id="{06C788D2-1CC9-7844-981A-28E39C8AC0B5}" type="slidenum">
              <a:rPr lang="en-TH" smtClean="0"/>
              <a:t>‹#›</a:t>
            </a:fld>
            <a:endParaRPr lang="en-TH"/>
          </a:p>
        </p:txBody>
      </p:sp>
    </p:spTree>
    <p:extLst>
      <p:ext uri="{BB962C8B-B14F-4D97-AF65-F5344CB8AC3E}">
        <p14:creationId xmlns:p14="http://schemas.microsoft.com/office/powerpoint/2010/main" val="4102523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82000"/>
                  </a:schemeClr>
                </a:solidFill>
              </a:defRPr>
            </a:lvl1pPr>
          </a:lstStyle>
          <a:p>
            <a:fld id="{912F2437-6286-0F42-BEF5-78197F116287}" type="datetimeFigureOut">
              <a:rPr lang="en-TH" smtClean="0"/>
              <a:t>5/8/25</a:t>
            </a:fld>
            <a:endParaRPr lang="en-TH"/>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82000"/>
                  </a:schemeClr>
                </a:solidFill>
              </a:defRPr>
            </a:lvl1pPr>
          </a:lstStyle>
          <a:p>
            <a:endParaRPr lang="en-TH"/>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82000"/>
                  </a:schemeClr>
                </a:solidFill>
              </a:defRPr>
            </a:lvl1pPr>
          </a:lstStyle>
          <a:p>
            <a:fld id="{06C788D2-1CC9-7844-981A-28E39C8AC0B5}" type="slidenum">
              <a:rPr lang="en-TH" smtClean="0"/>
              <a:t>‹#›</a:t>
            </a:fld>
            <a:endParaRPr lang="en-TH"/>
          </a:p>
        </p:txBody>
      </p:sp>
    </p:spTree>
    <p:extLst>
      <p:ext uri="{BB962C8B-B14F-4D97-AF65-F5344CB8AC3E}">
        <p14:creationId xmlns:p14="http://schemas.microsoft.com/office/powerpoint/2010/main" val="28280145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eg"/><Relationship Id="rId11" Type="http://schemas.openxmlformats.org/officeDocument/2006/relationships/image" Target="../media/image10.jpe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jpe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CAC686C-C9DA-AD95-5816-8376A3C34BAD}"/>
              </a:ext>
            </a:extLst>
          </p:cNvPr>
          <p:cNvPicPr>
            <a:picLocks noChangeAspect="1"/>
          </p:cNvPicPr>
          <p:nvPr/>
        </p:nvPicPr>
        <p:blipFill>
          <a:blip r:embed="rId2"/>
          <a:stretch>
            <a:fillRect/>
          </a:stretch>
        </p:blipFill>
        <p:spPr>
          <a:xfrm>
            <a:off x="716622" y="32989021"/>
            <a:ext cx="13792474" cy="4327598"/>
          </a:xfrm>
          <a:prstGeom prst="rect">
            <a:avLst/>
          </a:prstGeom>
        </p:spPr>
      </p:pic>
      <p:sp>
        <p:nvSpPr>
          <p:cNvPr id="48" name="Rectangle 47">
            <a:extLst>
              <a:ext uri="{FF2B5EF4-FFF2-40B4-BE49-F238E27FC236}">
                <a16:creationId xmlns:a16="http://schemas.microsoft.com/office/drawing/2014/main" id="{1416CD1C-FA53-FFA5-04EB-A006E510FE0C}"/>
              </a:ext>
            </a:extLst>
          </p:cNvPr>
          <p:cNvSpPr/>
          <p:nvPr/>
        </p:nvSpPr>
        <p:spPr>
          <a:xfrm>
            <a:off x="14394" y="25331527"/>
            <a:ext cx="30275213" cy="6916938"/>
          </a:xfrm>
          <a:prstGeom prst="rect">
            <a:avLst/>
          </a:prstGeom>
          <a:solidFill>
            <a:srgbClr val="FFF9E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41C7FEB4-804D-5C03-4A5F-532A72204634}"/>
              </a:ext>
            </a:extLst>
          </p:cNvPr>
          <p:cNvSpPr/>
          <p:nvPr/>
        </p:nvSpPr>
        <p:spPr>
          <a:xfrm>
            <a:off x="0" y="37891212"/>
            <a:ext cx="30275213" cy="3232604"/>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EBDBBD35-9DA4-6E81-B1DD-CE48AE49A2BF}"/>
              </a:ext>
            </a:extLst>
          </p:cNvPr>
          <p:cNvSpPr/>
          <p:nvPr/>
        </p:nvSpPr>
        <p:spPr>
          <a:xfrm>
            <a:off x="0" y="2717917"/>
            <a:ext cx="30275213" cy="2077133"/>
          </a:xfrm>
          <a:prstGeom prst="rect">
            <a:avLst/>
          </a:prstGeom>
          <a:solidFill>
            <a:schemeClr val="accent1">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11D1D27E-C7D4-6BBD-9DB5-DA2352FBCF8B}"/>
              </a:ext>
            </a:extLst>
          </p:cNvPr>
          <p:cNvSpPr/>
          <p:nvPr/>
        </p:nvSpPr>
        <p:spPr>
          <a:xfrm>
            <a:off x="0" y="-6491"/>
            <a:ext cx="30275213" cy="271411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EC74175-311B-CF9E-EFED-A19D2BA2D1B2}"/>
              </a:ext>
            </a:extLst>
          </p:cNvPr>
          <p:cNvSpPr txBox="1"/>
          <p:nvPr/>
        </p:nvSpPr>
        <p:spPr>
          <a:xfrm>
            <a:off x="754379" y="254205"/>
            <a:ext cx="28766453" cy="2257477"/>
          </a:xfrm>
          <a:prstGeom prst="rect">
            <a:avLst/>
          </a:prstGeom>
          <a:noFill/>
        </p:spPr>
        <p:txBody>
          <a:bodyPr wrap="square">
            <a:spAutoFit/>
          </a:bodyPr>
          <a:lstStyle/>
          <a:p>
            <a:pPr algn="ctr">
              <a:lnSpc>
                <a:spcPct val="107000"/>
              </a:lnSpc>
              <a:spcAft>
                <a:spcPts val="800"/>
              </a:spcAft>
            </a:pPr>
            <a:r>
              <a:rPr lang="en-US" sz="6400" b="1" dirty="0">
                <a:solidFill>
                  <a:schemeClr val="bg1"/>
                </a:solidFill>
                <a:effectLst/>
                <a:latin typeface="Arial" panose="020B0604020202020204" pitchFamily="34" charset="0"/>
                <a:ea typeface="Aptos" panose="020B0004020202020204" pitchFamily="34" charset="0"/>
                <a:cs typeface="Cordia New" panose="020B0304020202020204" pitchFamily="34" charset="-34"/>
              </a:rPr>
              <a:t>Proteomic Insights into Hypertension in Youth with Type 2 Diabetes: </a:t>
            </a:r>
          </a:p>
          <a:p>
            <a:pPr algn="ctr">
              <a:lnSpc>
                <a:spcPct val="107000"/>
              </a:lnSpc>
              <a:spcAft>
                <a:spcPts val="800"/>
              </a:spcAft>
            </a:pPr>
            <a:r>
              <a:rPr lang="en-US" sz="6400" b="1" dirty="0">
                <a:solidFill>
                  <a:schemeClr val="bg1"/>
                </a:solidFill>
                <a:effectLst/>
                <a:latin typeface="Arial" panose="020B0604020202020204" pitchFamily="34" charset="0"/>
                <a:ea typeface="Aptos" panose="020B0004020202020204" pitchFamily="34" charset="0"/>
                <a:cs typeface="Cordia New" panose="020B0304020202020204" pitchFamily="34" charset="-34"/>
              </a:rPr>
              <a:t>The Role of Nervous System Dysregulation and Obstructive Sleep Apnea</a:t>
            </a:r>
            <a:endParaRPr lang="en-TH" sz="6400" dirty="0">
              <a:solidFill>
                <a:schemeClr val="bg1"/>
              </a:solidFill>
              <a:effectLst/>
              <a:latin typeface="Aptos" panose="020B0004020202020204" pitchFamily="34" charset="0"/>
              <a:ea typeface="Aptos" panose="020B0004020202020204" pitchFamily="34" charset="0"/>
              <a:cs typeface="Cordia New" panose="020B0304020202020204" pitchFamily="34" charset="-34"/>
            </a:endParaRPr>
          </a:p>
        </p:txBody>
      </p:sp>
      <p:sp>
        <p:nvSpPr>
          <p:cNvPr id="6" name="TextBox 5">
            <a:extLst>
              <a:ext uri="{FF2B5EF4-FFF2-40B4-BE49-F238E27FC236}">
                <a16:creationId xmlns:a16="http://schemas.microsoft.com/office/drawing/2014/main" id="{EF371CB9-A0AC-3AA3-AFD8-AD1D709E0AB7}"/>
              </a:ext>
            </a:extLst>
          </p:cNvPr>
          <p:cNvSpPr txBox="1"/>
          <p:nvPr/>
        </p:nvSpPr>
        <p:spPr>
          <a:xfrm>
            <a:off x="1364103" y="2773991"/>
            <a:ext cx="27416371" cy="1938992"/>
          </a:xfrm>
          <a:prstGeom prst="rect">
            <a:avLst/>
          </a:prstGeom>
          <a:noFill/>
        </p:spPr>
        <p:txBody>
          <a:bodyPr wrap="square" rtlCol="0">
            <a:spAutoFit/>
          </a:bodyPr>
          <a:lstStyle/>
          <a:p>
            <a:pPr algn="thaiDist">
              <a:spcAft>
                <a:spcPts val="800"/>
              </a:spcAft>
            </a:pPr>
            <a:r>
              <a:rPr lang="en-US" sz="3000" u="sng"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Phoom Narongkiatikhun</a:t>
            </a:r>
            <a:r>
              <a:rPr lang="en-US" sz="3000" u="sng"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1,2</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Ye Ji Choi</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Kalie L Tommerdahl</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Eliza Blanchette</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3</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Elvira Isganaitis</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4</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Kumar Sharma</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5</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Sushrut Waikar</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6</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Anita Layton</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7</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Alexander Kula</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8</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Kristen Nadeau</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9</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Ian H. de Boer</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10</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Tim Vigers</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9</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Gabriel Cara-Fuentes</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11</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Jane Lynch</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12</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Karin E. Bornfeldt</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Tomas Vaisar</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Vuddhidej Ophascharoensuk</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2</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Fida Bacha</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13</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Melissa Leroux</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Hailey Hampson</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Jairo Pinzon Cortes</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14</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Jeanie Tryggestad</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15</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Daniel van Raalte</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16</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Richard J. Johnson</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17,18</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Lori Laffel</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19</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Stephen Daniels</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20</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Robert G. Nelson</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21</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Justin Ryder</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8</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Thomas H. Inge</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8</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Todd M. Jenkins</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22</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Laura Pyle</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 Petter Bjornstad</a:t>
            </a:r>
            <a:r>
              <a:rPr lang="en-US" sz="3000" baseline="30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1</a:t>
            </a:r>
            <a:r>
              <a:rPr lang="en-US" sz="3000" dirty="0">
                <a:solidFill>
                  <a:srgbClr val="000000"/>
                </a:solidFill>
                <a:effectLst/>
                <a:latin typeface="Arial" panose="020B0604020202020204" pitchFamily="34" charset="0"/>
                <a:ea typeface="Aptos" panose="020B0004020202020204" pitchFamily="34" charset="0"/>
                <a:cs typeface="Cordia New" panose="020B0304020202020204" pitchFamily="34" charset="-34"/>
              </a:rPr>
              <a:t>.</a:t>
            </a:r>
            <a:endParaRPr lang="en-TH" sz="3000" dirty="0">
              <a:effectLst/>
              <a:latin typeface="Aptos" panose="020B0004020202020204" pitchFamily="34" charset="0"/>
              <a:ea typeface="Aptos" panose="020B0004020202020204" pitchFamily="34" charset="0"/>
              <a:cs typeface="Cordia New" panose="020B0304020202020204" pitchFamily="34" charset="-34"/>
            </a:endParaRPr>
          </a:p>
        </p:txBody>
      </p:sp>
      <p:sp>
        <p:nvSpPr>
          <p:cNvPr id="7" name="TextBox 6">
            <a:extLst>
              <a:ext uri="{FF2B5EF4-FFF2-40B4-BE49-F238E27FC236}">
                <a16:creationId xmlns:a16="http://schemas.microsoft.com/office/drawing/2014/main" id="{53060A8B-352A-8C93-5504-1D18BAE42AA9}"/>
              </a:ext>
            </a:extLst>
          </p:cNvPr>
          <p:cNvSpPr txBox="1"/>
          <p:nvPr/>
        </p:nvSpPr>
        <p:spPr>
          <a:xfrm>
            <a:off x="384537" y="4876441"/>
            <a:ext cx="29534926" cy="2964914"/>
          </a:xfrm>
          <a:prstGeom prst="rect">
            <a:avLst/>
          </a:prstGeom>
          <a:noFill/>
        </p:spPr>
        <p:txBody>
          <a:bodyPr wrap="square" rtlCol="0">
            <a:spAutoFit/>
          </a:bodyPr>
          <a:lstStyle/>
          <a:p>
            <a:pPr algn="thaiDist">
              <a:spcAft>
                <a:spcPts val="800"/>
              </a:spcAft>
              <a:buNone/>
            </a:pPr>
            <a:r>
              <a:rPr lang="en-US" sz="1800" baseline="30000" dirty="0">
                <a:effectLst/>
                <a:latin typeface="Arial" panose="020B0604020202020204" pitchFamily="34" charset="0"/>
                <a:ea typeface="Aptos" panose="020B0004020202020204" pitchFamily="34" charset="0"/>
                <a:cs typeface="Arial" panose="020B0604020202020204" pitchFamily="34" charset="0"/>
              </a:rPr>
              <a:t>1</a:t>
            </a:r>
            <a:r>
              <a:rPr lang="en-US" sz="1800" dirty="0">
                <a:effectLst/>
                <a:latin typeface="Arial" panose="020B0604020202020204" pitchFamily="34" charset="0"/>
                <a:ea typeface="Aptos" panose="020B0004020202020204" pitchFamily="34" charset="0"/>
                <a:cs typeface="Arial" panose="020B0604020202020204" pitchFamily="34" charset="0"/>
              </a:rPr>
              <a:t>Department of Medicine, Division of Endocrinology, Metabolism and Nutrition, University of Washington School of Medicine, Seattle, WA, USA;</a:t>
            </a:r>
            <a:r>
              <a:rPr lang="en-US" sz="1800" baseline="30000" dirty="0">
                <a:effectLst/>
                <a:latin typeface="Arial" panose="020B0604020202020204" pitchFamily="34" charset="0"/>
                <a:ea typeface="Aptos" panose="020B0004020202020204" pitchFamily="34" charset="0"/>
                <a:cs typeface="Arial" panose="020B0604020202020204" pitchFamily="34" charset="0"/>
              </a:rPr>
              <a:t> 2</a:t>
            </a:r>
            <a:r>
              <a:rPr lang="en-US" sz="1800" dirty="0">
                <a:effectLst/>
                <a:latin typeface="Arial" panose="020B0604020202020204" pitchFamily="34" charset="0"/>
                <a:ea typeface="Aptos" panose="020B0004020202020204" pitchFamily="34" charset="0"/>
                <a:cs typeface="Arial" panose="020B0604020202020204" pitchFamily="34" charset="0"/>
              </a:rPr>
              <a:t>Division of Nephrology, Department of Internal Medicine, Faculty of Medicine, Chiang Mai University, Chiang Mai, Thailand</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3</a:t>
            </a:r>
            <a:r>
              <a:rPr lang="en-US" sz="1800" dirty="0">
                <a:effectLst/>
                <a:latin typeface="Arial" panose="020B0604020202020204" pitchFamily="34" charset="0"/>
                <a:ea typeface="Aptos" panose="020B0004020202020204" pitchFamily="34" charset="0"/>
                <a:cs typeface="Arial" panose="020B0604020202020204" pitchFamily="34" charset="0"/>
              </a:rPr>
              <a:t>Department of Pediatrics, Section of Nephrology, University of Colorado Anschutz Medical Campus, CO, USA; </a:t>
            </a:r>
            <a:r>
              <a:rPr lang="en-US" sz="1800" baseline="30000" dirty="0">
                <a:effectLst/>
                <a:latin typeface="Arial" panose="020B0604020202020204" pitchFamily="34" charset="0"/>
                <a:ea typeface="Aptos" panose="020B0004020202020204" pitchFamily="34" charset="0"/>
                <a:cs typeface="Arial" panose="020B0604020202020204" pitchFamily="34" charset="0"/>
              </a:rPr>
              <a:t>4</a:t>
            </a:r>
            <a:r>
              <a:rPr lang="en-US" sz="1800" dirty="0">
                <a:effectLst/>
                <a:latin typeface="Arial" panose="020B0604020202020204" pitchFamily="34" charset="0"/>
                <a:ea typeface="Aptos" panose="020B0004020202020204" pitchFamily="34" charset="0"/>
                <a:cs typeface="Arial" panose="020B0604020202020204" pitchFamily="34" charset="0"/>
              </a:rPr>
              <a:t>Research Division, Joslin Diabetes Center, Boston and Department of Pediatrics, Harvard Medical School, Boston, MA,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5</a:t>
            </a:r>
            <a:r>
              <a:rPr lang="en-US" sz="1800" dirty="0">
                <a:effectLst/>
                <a:latin typeface="Arial" panose="020B0604020202020204" pitchFamily="34" charset="0"/>
                <a:ea typeface="Aptos" panose="020B0004020202020204" pitchFamily="34" charset="0"/>
                <a:cs typeface="Arial" panose="020B0604020202020204" pitchFamily="34" charset="0"/>
              </a:rPr>
              <a:t>Department of Medicine, Section of Nephrology, University of Texas Health San Antonio, San Antonio, TX,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6</a:t>
            </a:r>
            <a:r>
              <a:rPr lang="en-US" sz="1800" dirty="0">
                <a:effectLst/>
                <a:latin typeface="Arial" panose="020B0604020202020204" pitchFamily="34" charset="0"/>
                <a:ea typeface="Aptos" panose="020B0004020202020204" pitchFamily="34" charset="0"/>
                <a:cs typeface="Arial" panose="020B0604020202020204" pitchFamily="34" charset="0"/>
              </a:rPr>
              <a:t>Department of Medicine, Section of Nephrology, Boston University Chobanian and Avedisian School of Medicine, Boston, MA,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7</a:t>
            </a:r>
            <a:r>
              <a:rPr lang="en-US" sz="1800" dirty="0">
                <a:effectLst/>
                <a:latin typeface="Arial" panose="020B0604020202020204" pitchFamily="34" charset="0"/>
                <a:ea typeface="Aptos" panose="020B0004020202020204" pitchFamily="34" charset="0"/>
                <a:cs typeface="Arial" panose="020B0604020202020204" pitchFamily="34" charset="0"/>
              </a:rPr>
              <a:t>Departments of Applied Mathematics, Computer Science, Pharmacy, and Biology, University of Waterloo, Waterloo, ON, Canada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8</a:t>
            </a:r>
            <a:r>
              <a:rPr lang="en-US" sz="1800" dirty="0">
                <a:effectLst/>
                <a:latin typeface="Arial" panose="020B0604020202020204" pitchFamily="34" charset="0"/>
                <a:ea typeface="Aptos" panose="020B0004020202020204" pitchFamily="34" charset="0"/>
                <a:cs typeface="Arial" panose="020B0604020202020204" pitchFamily="34" charset="0"/>
              </a:rPr>
              <a:t>Department of Pediatrics, Section of Pediatric Nephrology, Lurie Children’s Hospital and Northwestern University Feinberg School of Medicine, Chicago, IL,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9</a:t>
            </a:r>
            <a:r>
              <a:rPr lang="en-US" sz="1800" dirty="0">
                <a:effectLst/>
                <a:latin typeface="Arial" panose="020B0604020202020204" pitchFamily="34" charset="0"/>
                <a:ea typeface="Aptos" panose="020B0004020202020204" pitchFamily="34" charset="0"/>
                <a:cs typeface="Arial" panose="020B0604020202020204" pitchFamily="34" charset="0"/>
              </a:rPr>
              <a:t>Department of Pediatrics, Section of Pediatric Endocrinology, University of Colorado School of Medicine, Aurora, CO,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10</a:t>
            </a:r>
            <a:r>
              <a:rPr lang="en-US" sz="1800" dirty="0">
                <a:effectLst/>
                <a:latin typeface="Arial" panose="020B0604020202020204" pitchFamily="34" charset="0"/>
                <a:ea typeface="Aptos" panose="020B0004020202020204" pitchFamily="34" charset="0"/>
                <a:cs typeface="Arial" panose="020B0604020202020204" pitchFamily="34" charset="0"/>
              </a:rPr>
              <a:t>Division of Nephrology, University of Washington School of Medicine, Seattle, WA,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11</a:t>
            </a:r>
            <a:r>
              <a:rPr lang="en-US" sz="1800" dirty="0">
                <a:effectLst/>
                <a:latin typeface="Arial" panose="020B0604020202020204" pitchFamily="34" charset="0"/>
                <a:ea typeface="Aptos" panose="020B0004020202020204" pitchFamily="34" charset="0"/>
                <a:cs typeface="Arial" panose="020B0604020202020204" pitchFamily="34" charset="0"/>
              </a:rPr>
              <a:t>Department of Pediatrics, Section of Nephrology, Ohio State University, Nationwide Children’s Hospital, OH,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12</a:t>
            </a:r>
            <a:r>
              <a:rPr lang="en-US" sz="1800" dirty="0">
                <a:effectLst/>
                <a:latin typeface="Arial" panose="020B0604020202020204" pitchFamily="34" charset="0"/>
                <a:ea typeface="Aptos" panose="020B0004020202020204" pitchFamily="34" charset="0"/>
                <a:cs typeface="Arial" panose="020B0604020202020204" pitchFamily="34" charset="0"/>
              </a:rPr>
              <a:t>Department of Pediatrics, Section of Pediatric Endocrinology, University of Texas Health San Antonio, San Antonio, TX,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13</a:t>
            </a:r>
            <a:r>
              <a:rPr lang="en-US" sz="1800" dirty="0">
                <a:effectLst/>
                <a:latin typeface="Arial" panose="020B0604020202020204" pitchFamily="34" charset="0"/>
                <a:ea typeface="Aptos" panose="020B0004020202020204" pitchFamily="34" charset="0"/>
                <a:cs typeface="Arial" panose="020B0604020202020204" pitchFamily="34" charset="0"/>
              </a:rPr>
              <a:t>Division of Pediatric Endocrinology and Diabetes, Texas Children's Hospital, Baylor College of Medicine, TX,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14</a:t>
            </a:r>
            <a:r>
              <a:rPr lang="en-US" sz="1800" dirty="0">
                <a:effectLst/>
                <a:latin typeface="Arial" panose="020B0604020202020204" pitchFamily="34" charset="0"/>
                <a:ea typeface="Aptos" panose="020B0004020202020204" pitchFamily="34" charset="0"/>
                <a:cs typeface="Arial" panose="020B0604020202020204" pitchFamily="34" charset="0"/>
              </a:rPr>
              <a:t>Division of Endocrinology and Diabetes, Monash University, Melbourne, Australia; </a:t>
            </a:r>
            <a:r>
              <a:rPr lang="en-US" sz="1800" baseline="30000" dirty="0">
                <a:effectLst/>
                <a:latin typeface="Arial" panose="020B0604020202020204" pitchFamily="34" charset="0"/>
                <a:ea typeface="Aptos" panose="020B0004020202020204" pitchFamily="34" charset="0"/>
                <a:cs typeface="Arial" panose="020B0604020202020204" pitchFamily="34" charset="0"/>
              </a:rPr>
              <a:t>15</a:t>
            </a:r>
            <a:r>
              <a:rPr lang="en-US" sz="1800" dirty="0">
                <a:effectLst/>
                <a:latin typeface="Arial" panose="020B0604020202020204" pitchFamily="34" charset="0"/>
                <a:ea typeface="Aptos" panose="020B0004020202020204" pitchFamily="34" charset="0"/>
                <a:cs typeface="Arial" panose="020B0604020202020204" pitchFamily="34" charset="0"/>
              </a:rPr>
              <a:t>Department of Pediatrics, Section of Diabetes and Endocrinology, University of Oklahoma Health, OK,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16</a:t>
            </a:r>
            <a:r>
              <a:rPr lang="en-US" sz="1800" dirty="0">
                <a:effectLst/>
                <a:latin typeface="Arial" panose="020B0604020202020204" pitchFamily="34" charset="0"/>
                <a:ea typeface="Aptos" panose="020B0004020202020204" pitchFamily="34" charset="0"/>
                <a:cs typeface="Arial" panose="020B0604020202020204" pitchFamily="34" charset="0"/>
              </a:rPr>
              <a:t>Diabetes Center, Department of Internal Medicine, Amsterdam University Medical Center, Amsterdam, Netherlands</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17</a:t>
            </a:r>
            <a:r>
              <a:rPr lang="en-US" sz="1800" dirty="0">
                <a:effectLst/>
                <a:latin typeface="Arial" panose="020B0604020202020204" pitchFamily="34" charset="0"/>
                <a:ea typeface="Aptos" panose="020B0004020202020204" pitchFamily="34" charset="0"/>
                <a:cs typeface="Arial" panose="020B0604020202020204" pitchFamily="34" charset="0"/>
              </a:rPr>
              <a:t>Division of Nephrology, Rocky Mountain VA Medical Center, Aurora, CO,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18</a:t>
            </a:r>
            <a:r>
              <a:rPr lang="en-US" sz="1800" dirty="0">
                <a:effectLst/>
                <a:latin typeface="Arial" panose="020B0604020202020204" pitchFamily="34" charset="0"/>
                <a:ea typeface="Aptos" panose="020B0004020202020204" pitchFamily="34" charset="0"/>
                <a:cs typeface="Arial" panose="020B0604020202020204" pitchFamily="34" charset="0"/>
              </a:rPr>
              <a:t>Department of Medicine, University of Colorado Anschutz Medical Campus, Aurora, CO,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19</a:t>
            </a:r>
            <a:r>
              <a:rPr lang="en-US" sz="1800" dirty="0">
                <a:effectLst/>
                <a:latin typeface="Arial" panose="020B0604020202020204" pitchFamily="34" charset="0"/>
                <a:ea typeface="Aptos" panose="020B0004020202020204" pitchFamily="34" charset="0"/>
                <a:cs typeface="Arial" panose="020B0604020202020204" pitchFamily="34" charset="0"/>
              </a:rPr>
              <a:t>Joslin Diabetes Center, Harvard Medical School - One Joslin Place, Boston, MA,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effectLst/>
                <a:latin typeface="Arial" panose="020B0604020202020204" pitchFamily="34" charset="0"/>
                <a:ea typeface="Aptos" panose="020B0004020202020204" pitchFamily="34" charset="0"/>
                <a:cs typeface="Arial" panose="020B0604020202020204" pitchFamily="34" charset="0"/>
              </a:rPr>
              <a:t>20</a:t>
            </a:r>
            <a:r>
              <a:rPr lang="en-US" sz="1800" dirty="0">
                <a:solidFill>
                  <a:srgbClr val="000000"/>
                </a:solidFill>
                <a:effectLst/>
                <a:latin typeface="Arial" panose="020B0604020202020204" pitchFamily="34" charset="0"/>
                <a:ea typeface="Aptos" panose="020B0004020202020204" pitchFamily="34" charset="0"/>
                <a:cs typeface="Arial" panose="020B0604020202020204" pitchFamily="34" charset="0"/>
              </a:rPr>
              <a:t>Department of Pediatrics, Section of Cardiology, University of Colorado Anschutz Medical Campus, CO,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solidFill>
                  <a:srgbClr val="000000"/>
                </a:solidFill>
                <a:effectLst/>
                <a:latin typeface="Arial" panose="020B0604020202020204" pitchFamily="34" charset="0"/>
                <a:ea typeface="Aptos" panose="020B0004020202020204" pitchFamily="34" charset="0"/>
                <a:cs typeface="Arial" panose="020B0604020202020204" pitchFamily="34" charset="0"/>
              </a:rPr>
              <a:t>21</a:t>
            </a:r>
            <a:r>
              <a:rPr lang="en-US" sz="1800" dirty="0">
                <a:solidFill>
                  <a:srgbClr val="000000"/>
                </a:solidFill>
                <a:effectLst/>
                <a:latin typeface="Arial" panose="020B0604020202020204" pitchFamily="34" charset="0"/>
                <a:ea typeface="Aptos" panose="020B0004020202020204" pitchFamily="34" charset="0"/>
                <a:cs typeface="Arial" panose="020B0604020202020204" pitchFamily="34" charset="0"/>
              </a:rPr>
              <a:t>Chronic Kidney Disease Section, National Institute of Diabetes and Digestive and Kidney Diseases, Phoenix, AZ, USA</a:t>
            </a:r>
            <a:r>
              <a:rPr lang="en-TH" dirty="0">
                <a:latin typeface="Arial" panose="020B0604020202020204" pitchFamily="34" charset="0"/>
                <a:ea typeface="Aptos" panose="020B0004020202020204" pitchFamily="34" charset="0"/>
                <a:cs typeface="Arial" panose="020B0604020202020204" pitchFamily="34" charset="0"/>
              </a:rPr>
              <a:t>; </a:t>
            </a:r>
            <a:r>
              <a:rPr lang="en-US" sz="1800" baseline="30000" dirty="0">
                <a:solidFill>
                  <a:srgbClr val="000000"/>
                </a:solidFill>
                <a:effectLst/>
                <a:latin typeface="Arial" panose="020B0604020202020204" pitchFamily="34" charset="0"/>
                <a:ea typeface="Aptos" panose="020B0004020202020204" pitchFamily="34" charset="0"/>
                <a:cs typeface="Arial" panose="020B0604020202020204" pitchFamily="34" charset="0"/>
              </a:rPr>
              <a:t>22</a:t>
            </a:r>
            <a:r>
              <a:rPr lang="en-US" sz="1800" dirty="0">
                <a:solidFill>
                  <a:srgbClr val="000000"/>
                </a:solidFill>
                <a:effectLst/>
                <a:latin typeface="Arial" panose="020B0604020202020204" pitchFamily="34" charset="0"/>
                <a:ea typeface="Aptos" panose="020B0004020202020204" pitchFamily="34" charset="0"/>
                <a:cs typeface="Arial" panose="020B0604020202020204" pitchFamily="34" charset="0"/>
              </a:rPr>
              <a:t>Department of Pediatrics, Cincinnati Children's Hospital Medical Center, Cincinnati, OH, USA </a:t>
            </a:r>
          </a:p>
          <a:p>
            <a:pPr algn="thaiDist">
              <a:spcAft>
                <a:spcPts val="800"/>
              </a:spcAft>
              <a:buNone/>
            </a:pPr>
            <a:r>
              <a:rPr lang="en-US" b="1" dirty="0">
                <a:solidFill>
                  <a:srgbClr val="000000"/>
                </a:solidFill>
                <a:latin typeface="Arial" panose="020B0604020202020204" pitchFamily="34" charset="0"/>
                <a:ea typeface="Aptos" panose="020B0004020202020204" pitchFamily="34" charset="0"/>
                <a:cs typeface="Arial" panose="020B0604020202020204" pitchFamily="34" charset="0"/>
              </a:rPr>
              <a:t>Presenting author contact information: </a:t>
            </a:r>
            <a:r>
              <a:rPr lang="en-US" sz="1800" b="1" baseline="30000" dirty="0">
                <a:effectLst/>
                <a:latin typeface="Arial" panose="020B0604020202020204" pitchFamily="34" charset="0"/>
                <a:ea typeface="Aptos" panose="020B0004020202020204" pitchFamily="34" charset="0"/>
                <a:cs typeface="Arial" panose="020B0604020202020204" pitchFamily="34" charset="0"/>
              </a:rPr>
              <a:t>1</a:t>
            </a:r>
            <a:r>
              <a:rPr lang="en-US" sz="1800" b="1" dirty="0">
                <a:effectLst/>
                <a:latin typeface="Arial" panose="020B0604020202020204" pitchFamily="34" charset="0"/>
                <a:ea typeface="Aptos" panose="020B0004020202020204" pitchFamily="34" charset="0"/>
                <a:cs typeface="Arial" panose="020B0604020202020204" pitchFamily="34" charset="0"/>
              </a:rPr>
              <a:t>Department of Medicine, Division of Endocrinology, Metabolism and Nutrition, University of Washington School of Medicine, Seattle, WA, USA; Email: </a:t>
            </a:r>
            <a:r>
              <a:rPr lang="en-US" sz="1800" b="1" dirty="0" err="1">
                <a:effectLst/>
                <a:latin typeface="Arial" panose="020B0604020202020204" pitchFamily="34" charset="0"/>
                <a:ea typeface="Aptos" panose="020B0004020202020204" pitchFamily="34" charset="0"/>
                <a:cs typeface="Arial" panose="020B0604020202020204" pitchFamily="34" charset="0"/>
              </a:rPr>
              <a:t>pnarong@uw.edu</a:t>
            </a:r>
            <a:endParaRPr lang="en-TH" sz="1800" b="1" dirty="0">
              <a:effectLst/>
              <a:latin typeface="Arial" panose="020B0604020202020204" pitchFamily="34" charset="0"/>
              <a:ea typeface="Aptos" panose="020B00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B3C6F86B-44C3-251A-81EC-C154CF640C7B}"/>
              </a:ext>
            </a:extLst>
          </p:cNvPr>
          <p:cNvPicPr>
            <a:picLocks noChangeAspect="1"/>
          </p:cNvPicPr>
          <p:nvPr/>
        </p:nvPicPr>
        <p:blipFill>
          <a:blip r:embed="rId3"/>
          <a:stretch>
            <a:fillRect/>
          </a:stretch>
        </p:blipFill>
        <p:spPr>
          <a:xfrm>
            <a:off x="1491749" y="12006551"/>
            <a:ext cx="27161081" cy="8564791"/>
          </a:xfrm>
          <a:prstGeom prst="rect">
            <a:avLst/>
          </a:prstGeom>
        </p:spPr>
      </p:pic>
      <p:grpSp>
        <p:nvGrpSpPr>
          <p:cNvPr id="4" name="Group 3">
            <a:extLst>
              <a:ext uri="{FF2B5EF4-FFF2-40B4-BE49-F238E27FC236}">
                <a16:creationId xmlns:a16="http://schemas.microsoft.com/office/drawing/2014/main" id="{DFF8CB65-ECAA-A54B-2D9F-063E3A097DB3}"/>
              </a:ext>
            </a:extLst>
          </p:cNvPr>
          <p:cNvGrpSpPr/>
          <p:nvPr/>
        </p:nvGrpSpPr>
        <p:grpSpPr>
          <a:xfrm>
            <a:off x="23779653" y="41300067"/>
            <a:ext cx="2413473" cy="1075342"/>
            <a:chOff x="2098382" y="9669519"/>
            <a:chExt cx="5834190" cy="2599471"/>
          </a:xfrm>
        </p:grpSpPr>
        <p:sp>
          <p:nvSpPr>
            <p:cNvPr id="9" name="Rectangle 8">
              <a:extLst>
                <a:ext uri="{FF2B5EF4-FFF2-40B4-BE49-F238E27FC236}">
                  <a16:creationId xmlns:a16="http://schemas.microsoft.com/office/drawing/2014/main" id="{1FA70452-173E-5FC5-39CB-CDC9615A1374}"/>
                </a:ext>
              </a:extLst>
            </p:cNvPr>
            <p:cNvSpPr/>
            <p:nvPr/>
          </p:nvSpPr>
          <p:spPr>
            <a:xfrm>
              <a:off x="2098382" y="9669519"/>
              <a:ext cx="5834190" cy="913760"/>
            </a:xfrm>
            <a:prstGeom prst="rect">
              <a:avLst/>
            </a:prstGeom>
            <a:solidFill>
              <a:schemeClr val="bg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u="none" strike="noStrike" cap="none" spc="0" normalizeH="0" baseline="0" dirty="0">
                <a:ln>
                  <a:noFill/>
                </a:ln>
                <a:solidFill>
                  <a:srgbClr val="FFFFFF"/>
                </a:solidFill>
                <a:effectLst/>
                <a:uFillTx/>
                <a:latin typeface="Helvetica Neue" panose="02000503000000020004" pitchFamily="2" charset="0"/>
                <a:ea typeface="+mn-ea"/>
                <a:cs typeface="+mn-cs"/>
                <a:sym typeface="Helvetica Neue Medium"/>
              </a:endParaRPr>
            </a:p>
          </p:txBody>
        </p:sp>
        <p:pic>
          <p:nvPicPr>
            <p:cNvPr id="10" name="Picture 2" descr="UW Medicine Diabetes Institute logo in black and white">
              <a:extLst>
                <a:ext uri="{FF2B5EF4-FFF2-40B4-BE49-F238E27FC236}">
                  <a16:creationId xmlns:a16="http://schemas.microsoft.com/office/drawing/2014/main" id="{DD2BA21C-4467-EB5F-6787-F3CCED52F21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98382" y="10309415"/>
              <a:ext cx="5834190" cy="1959575"/>
            </a:xfrm>
            <a:prstGeom prst="rect">
              <a:avLst/>
            </a:prstGeom>
            <a:noFill/>
            <a:extLst>
              <a:ext uri="{909E8E84-426E-40DD-AFC4-6F175D3DCCD1}">
                <a14:hiddenFill xmlns:a14="http://schemas.microsoft.com/office/drawing/2010/main">
                  <a:solidFill>
                    <a:srgbClr val="FFFFFF"/>
                  </a:solidFill>
                </a14:hiddenFill>
              </a:ext>
            </a:extLst>
          </p:spPr>
        </p:pic>
      </p:grpSp>
      <p:pic>
        <p:nvPicPr>
          <p:cNvPr id="11" name="Picture 10">
            <a:extLst>
              <a:ext uri="{FF2B5EF4-FFF2-40B4-BE49-F238E27FC236}">
                <a16:creationId xmlns:a16="http://schemas.microsoft.com/office/drawing/2014/main" id="{6BE1D4DC-6F00-CBDA-A5F2-3F7621BCDBC8}"/>
              </a:ext>
            </a:extLst>
          </p:cNvPr>
          <p:cNvPicPr>
            <a:picLocks noChangeAspect="1"/>
          </p:cNvPicPr>
          <p:nvPr/>
        </p:nvPicPr>
        <p:blipFill>
          <a:blip r:embed="rId5"/>
          <a:stretch>
            <a:fillRect/>
          </a:stretch>
        </p:blipFill>
        <p:spPr>
          <a:xfrm>
            <a:off x="26431215" y="41342597"/>
            <a:ext cx="3643182" cy="1075342"/>
          </a:xfrm>
          <a:prstGeom prst="rect">
            <a:avLst/>
          </a:prstGeom>
        </p:spPr>
      </p:pic>
      <p:pic>
        <p:nvPicPr>
          <p:cNvPr id="12" name="Picture 11">
            <a:extLst>
              <a:ext uri="{FF2B5EF4-FFF2-40B4-BE49-F238E27FC236}">
                <a16:creationId xmlns:a16="http://schemas.microsoft.com/office/drawing/2014/main" id="{5553B048-4ED1-F4D7-8E17-BE23D01711CA}"/>
              </a:ext>
            </a:extLst>
          </p:cNvPr>
          <p:cNvPicPr>
            <a:picLocks noChangeAspect="1"/>
          </p:cNvPicPr>
          <p:nvPr/>
        </p:nvPicPr>
        <p:blipFill>
          <a:blip r:embed="rId6" cstate="print"/>
          <a:stretch>
            <a:fillRect/>
          </a:stretch>
        </p:blipFill>
        <p:spPr>
          <a:xfrm>
            <a:off x="19430913" y="41300067"/>
            <a:ext cx="4110651" cy="1107922"/>
          </a:xfrm>
          <a:prstGeom prst="rect">
            <a:avLst/>
          </a:prstGeom>
        </p:spPr>
      </p:pic>
      <p:sp>
        <p:nvSpPr>
          <p:cNvPr id="16" name="Rectangle 15">
            <a:extLst>
              <a:ext uri="{FF2B5EF4-FFF2-40B4-BE49-F238E27FC236}">
                <a16:creationId xmlns:a16="http://schemas.microsoft.com/office/drawing/2014/main" id="{7E06BDC6-FD83-83A3-D676-A1A3F294D705}"/>
              </a:ext>
            </a:extLst>
          </p:cNvPr>
          <p:cNvSpPr/>
          <p:nvPr/>
        </p:nvSpPr>
        <p:spPr>
          <a:xfrm>
            <a:off x="-19878" y="42600673"/>
            <a:ext cx="30341348" cy="235603"/>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60265AB-1A5C-3DB1-7C8A-F41523A20903}"/>
              </a:ext>
            </a:extLst>
          </p:cNvPr>
          <p:cNvSpPr/>
          <p:nvPr/>
        </p:nvSpPr>
        <p:spPr>
          <a:xfrm>
            <a:off x="0" y="7924793"/>
            <a:ext cx="30275213" cy="68814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4000" b="1" dirty="0"/>
              <a:t>	OBJECTIVE</a:t>
            </a:r>
          </a:p>
        </p:txBody>
      </p:sp>
      <p:sp>
        <p:nvSpPr>
          <p:cNvPr id="24" name="TextBox 23">
            <a:extLst>
              <a:ext uri="{FF2B5EF4-FFF2-40B4-BE49-F238E27FC236}">
                <a16:creationId xmlns:a16="http://schemas.microsoft.com/office/drawing/2014/main" id="{906D68F3-FFB4-E220-6CF8-3D60CB5CCED9}"/>
              </a:ext>
            </a:extLst>
          </p:cNvPr>
          <p:cNvSpPr txBox="1"/>
          <p:nvPr/>
        </p:nvSpPr>
        <p:spPr>
          <a:xfrm>
            <a:off x="507818" y="8845125"/>
            <a:ext cx="29013014" cy="1077218"/>
          </a:xfrm>
          <a:prstGeom prst="rect">
            <a:avLst/>
          </a:prstGeom>
          <a:noFill/>
        </p:spPr>
        <p:txBody>
          <a:bodyPr wrap="square">
            <a:spAutoFit/>
          </a:bodyPr>
          <a:lstStyle/>
          <a:p>
            <a:r>
              <a:rPr lang="en-US" sz="3200" kern="0" dirty="0">
                <a:effectLst/>
                <a:latin typeface="Arial" panose="020B0604020202020204" pitchFamily="34" charset="0"/>
                <a:ea typeface="Aptos" panose="020B0004020202020204" pitchFamily="34" charset="0"/>
                <a:cs typeface="Arial" panose="020B0604020202020204" pitchFamily="34" charset="0"/>
              </a:rPr>
              <a:t>Incident hypertension is common in youth-onset type 2 diabetes (Y-T2D), often coexisting with obstructive sleep apnea (OSA). This study aimed to explore the interplay between hypertension and OSA in youth with type 2 diabetes.</a:t>
            </a:r>
            <a:r>
              <a:rPr lang="en-US" sz="3200" dirty="0">
                <a:effectLst/>
                <a:latin typeface="Arial" panose="020B0604020202020204" pitchFamily="34" charset="0"/>
                <a:cs typeface="Arial" panose="020B0604020202020204" pitchFamily="34" charset="0"/>
              </a:rPr>
              <a:t> </a:t>
            </a:r>
            <a:endParaRPr lang="en-US" sz="3200" dirty="0">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4E37AABA-BF22-CD58-9859-3F6DE2B89634}"/>
              </a:ext>
            </a:extLst>
          </p:cNvPr>
          <p:cNvSpPr/>
          <p:nvPr/>
        </p:nvSpPr>
        <p:spPr>
          <a:xfrm>
            <a:off x="0" y="10185613"/>
            <a:ext cx="30275213" cy="68814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4000" b="1" dirty="0"/>
              <a:t>	DESIGN</a:t>
            </a:r>
          </a:p>
        </p:txBody>
      </p:sp>
      <p:sp>
        <p:nvSpPr>
          <p:cNvPr id="27" name="TextBox 26">
            <a:extLst>
              <a:ext uri="{FF2B5EF4-FFF2-40B4-BE49-F238E27FC236}">
                <a16:creationId xmlns:a16="http://schemas.microsoft.com/office/drawing/2014/main" id="{3CEF5970-FD9A-44F3-DF4A-81375D1DCCE2}"/>
              </a:ext>
            </a:extLst>
          </p:cNvPr>
          <p:cNvSpPr txBox="1"/>
          <p:nvPr/>
        </p:nvSpPr>
        <p:spPr>
          <a:xfrm>
            <a:off x="507818" y="11025104"/>
            <a:ext cx="29288366" cy="1650645"/>
          </a:xfrm>
          <a:prstGeom prst="rect">
            <a:avLst/>
          </a:prstGeom>
          <a:noFill/>
        </p:spPr>
        <p:txBody>
          <a:bodyPr wrap="square">
            <a:spAutoFit/>
          </a:bodyPr>
          <a:lstStyle/>
          <a:p>
            <a:pPr marL="0" marR="0">
              <a:lnSpc>
                <a:spcPct val="107000"/>
              </a:lnSpc>
              <a:spcAft>
                <a:spcPts val="800"/>
              </a:spcAft>
            </a:pPr>
            <a:r>
              <a:rPr lang="en-US" sz="3200" dirty="0">
                <a:effectLst/>
                <a:latin typeface="Arial" panose="020B0604020202020204" pitchFamily="34" charset="0"/>
                <a:ea typeface="Aptos" panose="020B0004020202020204" pitchFamily="34" charset="0"/>
                <a:cs typeface="Cordia New" panose="020B0304020202020204" pitchFamily="34" charset="-34"/>
              </a:rPr>
              <a:t>This prospective cohort study analyzed 6596 proteins (SomaLogic) from baseline plasma samples from the Treatment Options for Type 2 Diabetes in Adolescents and Youth (TODAY) study to identify proteins and pathways related to hypertension development. Cox models evaluated baseline proteins associations with time to hypertension, adjusting for age, sex, ethnicity, and HbA1c. Pathways enriched for incident hypertension were analyzed using Ingenuity Pathway Analysis.</a:t>
            </a:r>
            <a:endParaRPr lang="en-US" sz="3200" dirty="0">
              <a:effectLst/>
              <a:latin typeface="Aptos" panose="020B0004020202020204" pitchFamily="34" charset="0"/>
              <a:ea typeface="Aptos" panose="020B0004020202020204" pitchFamily="34" charset="0"/>
              <a:cs typeface="Cordia New" panose="020B0304020202020204" pitchFamily="34" charset="-34"/>
            </a:endParaRPr>
          </a:p>
        </p:txBody>
      </p:sp>
      <p:sp>
        <p:nvSpPr>
          <p:cNvPr id="34" name="TextBox 33">
            <a:extLst>
              <a:ext uri="{FF2B5EF4-FFF2-40B4-BE49-F238E27FC236}">
                <a16:creationId xmlns:a16="http://schemas.microsoft.com/office/drawing/2014/main" id="{A78C2917-CAC3-833E-B935-7D3D368C4C7E}"/>
              </a:ext>
            </a:extLst>
          </p:cNvPr>
          <p:cNvSpPr txBox="1"/>
          <p:nvPr/>
        </p:nvSpPr>
        <p:spPr>
          <a:xfrm>
            <a:off x="616700" y="38403962"/>
            <a:ext cx="29041806" cy="2554545"/>
          </a:xfrm>
          <a:prstGeom prst="rect">
            <a:avLst/>
          </a:prstGeom>
          <a:noFill/>
        </p:spPr>
        <p:txBody>
          <a:bodyPr wrap="square">
            <a:spAutoFit/>
          </a:bodyPr>
          <a:lstStyle/>
          <a:p>
            <a:pPr algn="thaiDist"/>
            <a:r>
              <a:rPr lang="en-US" sz="3200" kern="0" dirty="0">
                <a:effectLst/>
                <a:latin typeface="Arial" panose="020B0604020202020204" pitchFamily="34" charset="0"/>
                <a:ea typeface="Aptos" panose="020B0004020202020204" pitchFamily="34" charset="0"/>
                <a:cs typeface="Arial" panose="020B0604020202020204" pitchFamily="34" charset="0"/>
              </a:rPr>
              <a:t>Among 374 participants (mean[±SD] age 14±2 years, 63% female), 61% developed hypertension over 15 years. Several of the top 20 proteins associated with hypertension were related to nervous system regulation, including SEZ6L, NCAM-120, NCAM1, SCG3, ESPN, CHL1, LSAMP, and GHR. SEZ6L also correlated inversely with OSA severity (r:-0.39, p=0.003). Proteins identified in the TODAY study demonstrated similar BP association in an independent cohort. In Teen-LABS, proteins linked to higher hypertension risk decreased, while those associated with lower risk increased, reflecting hypertension attenuation after MBS. </a:t>
            </a:r>
          </a:p>
          <a:p>
            <a:pPr algn="thaiDist"/>
            <a:r>
              <a:rPr lang="en-US" sz="3200" b="1" kern="0" dirty="0">
                <a:effectLst/>
                <a:latin typeface="Arial" panose="020B0604020202020204" pitchFamily="34" charset="0"/>
                <a:ea typeface="Aptos" panose="020B0004020202020204" pitchFamily="34" charset="0"/>
                <a:cs typeface="Arial" panose="020B0604020202020204" pitchFamily="34" charset="0"/>
              </a:rPr>
              <a:t>In conclusion, dysregulated nervous system pathways may play a critical role in hypertension in Y-T2D, potentially mediated through OSA</a:t>
            </a:r>
            <a:r>
              <a:rPr lang="en-US" sz="3200" b="1" dirty="0">
                <a:effectLst/>
                <a:latin typeface="Arial" panose="020B0604020202020204" pitchFamily="34" charset="0"/>
                <a:cs typeface="Arial" panose="020B0604020202020204" pitchFamily="34" charset="0"/>
              </a:rPr>
              <a:t> </a:t>
            </a:r>
            <a:endParaRPr lang="en-US" sz="3200" b="1" dirty="0">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9D541085-9EC7-2496-D711-B7E5BF34DC28}"/>
              </a:ext>
            </a:extLst>
          </p:cNvPr>
          <p:cNvSpPr/>
          <p:nvPr/>
        </p:nvSpPr>
        <p:spPr>
          <a:xfrm>
            <a:off x="0" y="37562299"/>
            <a:ext cx="30275213" cy="68814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4000" b="1" dirty="0"/>
              <a:t>	RESULTS AND CONCLUSIONS</a:t>
            </a:r>
          </a:p>
        </p:txBody>
      </p:sp>
      <p:pic>
        <p:nvPicPr>
          <p:cNvPr id="41" name="Picture 40">
            <a:extLst>
              <a:ext uri="{FF2B5EF4-FFF2-40B4-BE49-F238E27FC236}">
                <a16:creationId xmlns:a16="http://schemas.microsoft.com/office/drawing/2014/main" id="{59AEE75D-DD03-9144-1563-B1FE26687645}"/>
              </a:ext>
            </a:extLst>
          </p:cNvPr>
          <p:cNvPicPr>
            <a:picLocks noChangeAspect="1"/>
          </p:cNvPicPr>
          <p:nvPr/>
        </p:nvPicPr>
        <p:blipFill>
          <a:blip r:embed="rId7"/>
          <a:stretch>
            <a:fillRect/>
          </a:stretch>
        </p:blipFill>
        <p:spPr>
          <a:xfrm>
            <a:off x="49332" y="25399525"/>
            <a:ext cx="15088274" cy="6402032"/>
          </a:xfrm>
          <a:prstGeom prst="rect">
            <a:avLst/>
          </a:prstGeom>
        </p:spPr>
      </p:pic>
      <p:pic>
        <p:nvPicPr>
          <p:cNvPr id="42" name="Picture 41">
            <a:extLst>
              <a:ext uri="{FF2B5EF4-FFF2-40B4-BE49-F238E27FC236}">
                <a16:creationId xmlns:a16="http://schemas.microsoft.com/office/drawing/2014/main" id="{68FDE85A-BBF8-2BE9-9B08-99ECB205E1DD}"/>
              </a:ext>
            </a:extLst>
          </p:cNvPr>
          <p:cNvPicPr>
            <a:picLocks noChangeAspect="1"/>
          </p:cNvPicPr>
          <p:nvPr/>
        </p:nvPicPr>
        <p:blipFill>
          <a:blip r:embed="rId8"/>
          <a:srcRect b="84352"/>
          <a:stretch/>
        </p:blipFill>
        <p:spPr>
          <a:xfrm>
            <a:off x="15137606" y="25537401"/>
            <a:ext cx="15088274" cy="1468151"/>
          </a:xfrm>
          <a:prstGeom prst="rect">
            <a:avLst/>
          </a:prstGeom>
        </p:spPr>
      </p:pic>
      <p:pic>
        <p:nvPicPr>
          <p:cNvPr id="45" name="Picture 44">
            <a:extLst>
              <a:ext uri="{FF2B5EF4-FFF2-40B4-BE49-F238E27FC236}">
                <a16:creationId xmlns:a16="http://schemas.microsoft.com/office/drawing/2014/main" id="{1B71D535-93A8-4154-485D-72C5CF5B7100}"/>
              </a:ext>
            </a:extLst>
          </p:cNvPr>
          <p:cNvPicPr>
            <a:picLocks noChangeAspect="1"/>
          </p:cNvPicPr>
          <p:nvPr/>
        </p:nvPicPr>
        <p:blipFill>
          <a:blip r:embed="rId9"/>
          <a:stretch>
            <a:fillRect/>
          </a:stretch>
        </p:blipFill>
        <p:spPr>
          <a:xfrm>
            <a:off x="1244405" y="20063209"/>
            <a:ext cx="27655770" cy="4915272"/>
          </a:xfrm>
          <a:prstGeom prst="rect">
            <a:avLst/>
          </a:prstGeom>
        </p:spPr>
      </p:pic>
      <p:sp>
        <p:nvSpPr>
          <p:cNvPr id="49" name="Rectangle 48">
            <a:extLst>
              <a:ext uri="{FF2B5EF4-FFF2-40B4-BE49-F238E27FC236}">
                <a16:creationId xmlns:a16="http://schemas.microsoft.com/office/drawing/2014/main" id="{4B3DEFFD-DA60-12A9-0835-469EC47B58F0}"/>
              </a:ext>
            </a:extLst>
          </p:cNvPr>
          <p:cNvSpPr/>
          <p:nvPr/>
        </p:nvSpPr>
        <p:spPr>
          <a:xfrm>
            <a:off x="-3" y="32288321"/>
            <a:ext cx="30275213" cy="688141"/>
          </a:xfrm>
          <a:prstGeom prst="rect">
            <a:avLst/>
          </a:prstGeom>
          <a:solidFill>
            <a:srgbClr val="FFE8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3200" b="1" i="0" u="none" strike="noStrike" dirty="0">
                <a:solidFill>
                  <a:schemeClr val="tx1"/>
                </a:solidFill>
                <a:effectLst/>
                <a:latin typeface="Arial" panose="020B0604020202020204" pitchFamily="34" charset="0"/>
                <a:cs typeface="Arial" panose="020B0604020202020204" pitchFamily="34" charset="0"/>
              </a:rPr>
              <a:t>	</a:t>
            </a:r>
            <a:r>
              <a:rPr lang="en-US" sz="3200" b="1" dirty="0">
                <a:solidFill>
                  <a:schemeClr val="tx1"/>
                </a:solidFill>
                <a:latin typeface="Arial" panose="020B0604020202020204" pitchFamily="34" charset="0"/>
                <a:cs typeface="Arial" panose="020B0604020202020204" pitchFamily="34" charset="0"/>
              </a:rPr>
              <a:t>SUBSTANTIATION RESULTS FROM Teen-LABS COHORT</a:t>
            </a:r>
            <a:endParaRPr lang="en-US" sz="3200" b="0" i="0" u="none" strike="noStrike" dirty="0">
              <a:solidFill>
                <a:schemeClr val="tx1"/>
              </a:solidFill>
              <a:effectLst/>
              <a:latin typeface="Arial" panose="020B0604020202020204" pitchFamily="34" charset="0"/>
              <a:cs typeface="Arial" panose="020B0604020202020204" pitchFamily="34" charset="0"/>
            </a:endParaRPr>
          </a:p>
        </p:txBody>
      </p:sp>
      <p:sp>
        <p:nvSpPr>
          <p:cNvPr id="51" name="Rectangle 50">
            <a:extLst>
              <a:ext uri="{FF2B5EF4-FFF2-40B4-BE49-F238E27FC236}">
                <a16:creationId xmlns:a16="http://schemas.microsoft.com/office/drawing/2014/main" id="{89AF7FF3-6F80-5775-7877-363C512C93BE}"/>
              </a:ext>
            </a:extLst>
          </p:cNvPr>
          <p:cNvSpPr/>
          <p:nvPr/>
        </p:nvSpPr>
        <p:spPr>
          <a:xfrm>
            <a:off x="-3" y="24830360"/>
            <a:ext cx="15088275" cy="646184"/>
          </a:xfrm>
          <a:prstGeom prst="rect">
            <a:avLst/>
          </a:prstGeom>
          <a:solidFill>
            <a:srgbClr val="FFE8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i="0" u="none" strike="noStrike" dirty="0">
                <a:solidFill>
                  <a:schemeClr val="tx1"/>
                </a:solidFill>
                <a:effectLst/>
                <a:latin typeface="Arial" panose="020B0604020202020204" pitchFamily="34" charset="0"/>
                <a:cs typeface="Arial" panose="020B0604020202020204" pitchFamily="34" charset="0"/>
              </a:rPr>
              <a:t>TOP-20 PROTEINS ASSOCIATED WITH INCIDENT HYPERTENSION</a:t>
            </a:r>
            <a:endParaRPr lang="en-US" sz="3200" b="0" i="0" u="none" strike="noStrike" dirty="0">
              <a:solidFill>
                <a:schemeClr val="tx1"/>
              </a:solidFill>
              <a:effectLst/>
              <a:latin typeface="Arial" panose="020B0604020202020204" pitchFamily="34" charset="0"/>
              <a:cs typeface="Arial" panose="020B0604020202020204" pitchFamily="34" charset="0"/>
            </a:endParaRPr>
          </a:p>
        </p:txBody>
      </p:sp>
      <p:sp>
        <p:nvSpPr>
          <p:cNvPr id="52" name="Rectangle 51">
            <a:extLst>
              <a:ext uri="{FF2B5EF4-FFF2-40B4-BE49-F238E27FC236}">
                <a16:creationId xmlns:a16="http://schemas.microsoft.com/office/drawing/2014/main" id="{31106150-63D0-96FF-5621-B5A2121DD02C}"/>
              </a:ext>
            </a:extLst>
          </p:cNvPr>
          <p:cNvSpPr/>
          <p:nvPr/>
        </p:nvSpPr>
        <p:spPr>
          <a:xfrm>
            <a:off x="15215726" y="24816169"/>
            <a:ext cx="15088275" cy="646184"/>
          </a:xfrm>
          <a:prstGeom prst="rect">
            <a:avLst/>
          </a:prstGeom>
          <a:solidFill>
            <a:srgbClr val="FFE8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i="0" u="none" strike="noStrike" dirty="0">
                <a:solidFill>
                  <a:schemeClr val="tx1"/>
                </a:solidFill>
                <a:effectLst/>
                <a:latin typeface="Arial" panose="020B0604020202020204" pitchFamily="34" charset="0"/>
                <a:cs typeface="Arial" panose="020B0604020202020204" pitchFamily="34" charset="0"/>
              </a:rPr>
              <a:t>BASELINE PATHWAY ANALYSIS RELATED TO INCIDENT HT IN TODAY</a:t>
            </a:r>
            <a:endParaRPr lang="en-US" sz="3200" b="0" i="0" u="none" strike="noStrike" dirty="0">
              <a:solidFill>
                <a:schemeClr val="tx1"/>
              </a:solidFill>
              <a:effectLst/>
              <a:latin typeface="Arial" panose="020B0604020202020204" pitchFamily="34" charset="0"/>
              <a:cs typeface="Arial" panose="020B0604020202020204" pitchFamily="34" charset="0"/>
            </a:endParaRPr>
          </a:p>
        </p:txBody>
      </p:sp>
      <p:sp>
        <p:nvSpPr>
          <p:cNvPr id="53" name="Rectangle 52">
            <a:extLst>
              <a:ext uri="{FF2B5EF4-FFF2-40B4-BE49-F238E27FC236}">
                <a16:creationId xmlns:a16="http://schemas.microsoft.com/office/drawing/2014/main" id="{B946E395-FEE2-0D8F-4464-FA772A484D45}"/>
              </a:ext>
            </a:extLst>
          </p:cNvPr>
          <p:cNvSpPr/>
          <p:nvPr/>
        </p:nvSpPr>
        <p:spPr>
          <a:xfrm>
            <a:off x="15233196" y="27109586"/>
            <a:ext cx="15056412" cy="646184"/>
          </a:xfrm>
          <a:prstGeom prst="rect">
            <a:avLst/>
          </a:prstGeom>
          <a:solidFill>
            <a:srgbClr val="FFE8AE"/>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i="0" u="none" strike="noStrike" dirty="0">
                <a:solidFill>
                  <a:schemeClr val="tx1"/>
                </a:solidFill>
                <a:effectLst/>
                <a:latin typeface="Arial" panose="020B0604020202020204" pitchFamily="34" charset="0"/>
                <a:cs typeface="Arial" panose="020B0604020202020204" pitchFamily="34" charset="0"/>
              </a:rPr>
              <a:t>SUBSTANTIATION RESULTS IN SUBSET OF TODAY AND LOCAL COHORTS</a:t>
            </a:r>
            <a:endParaRPr lang="en-US" sz="3200" b="0" i="0" u="none" strike="noStrike" dirty="0">
              <a:solidFill>
                <a:schemeClr val="tx1"/>
              </a:solidFill>
              <a:effectLst/>
              <a:latin typeface="Arial" panose="020B0604020202020204" pitchFamily="34" charset="0"/>
              <a:cs typeface="Arial" panose="020B0604020202020204" pitchFamily="34" charset="0"/>
            </a:endParaRPr>
          </a:p>
        </p:txBody>
      </p:sp>
      <p:pic>
        <p:nvPicPr>
          <p:cNvPr id="54" name="Picture 53">
            <a:extLst>
              <a:ext uri="{FF2B5EF4-FFF2-40B4-BE49-F238E27FC236}">
                <a16:creationId xmlns:a16="http://schemas.microsoft.com/office/drawing/2014/main" id="{A5316337-DA86-83F1-4BAF-5CAFB77FA1EC}"/>
              </a:ext>
            </a:extLst>
          </p:cNvPr>
          <p:cNvPicPr>
            <a:picLocks noChangeAspect="1"/>
          </p:cNvPicPr>
          <p:nvPr/>
        </p:nvPicPr>
        <p:blipFill>
          <a:blip r:embed="rId8"/>
          <a:srcRect t="29102" b="31769"/>
          <a:stretch/>
        </p:blipFill>
        <p:spPr>
          <a:xfrm>
            <a:off x="15156217" y="27898145"/>
            <a:ext cx="15088274" cy="3671490"/>
          </a:xfrm>
          <a:prstGeom prst="rect">
            <a:avLst/>
          </a:prstGeom>
        </p:spPr>
      </p:pic>
      <p:pic>
        <p:nvPicPr>
          <p:cNvPr id="55" name="Picture 54">
            <a:extLst>
              <a:ext uri="{FF2B5EF4-FFF2-40B4-BE49-F238E27FC236}">
                <a16:creationId xmlns:a16="http://schemas.microsoft.com/office/drawing/2014/main" id="{70037757-446D-360C-6D63-3D2FE156782C}"/>
              </a:ext>
            </a:extLst>
          </p:cNvPr>
          <p:cNvPicPr>
            <a:picLocks noChangeAspect="1"/>
          </p:cNvPicPr>
          <p:nvPr/>
        </p:nvPicPr>
        <p:blipFill>
          <a:blip r:embed="rId10"/>
          <a:stretch>
            <a:fillRect/>
          </a:stretch>
        </p:blipFill>
        <p:spPr>
          <a:xfrm>
            <a:off x="15148281" y="31361973"/>
            <a:ext cx="10460278" cy="997265"/>
          </a:xfrm>
          <a:prstGeom prst="rect">
            <a:avLst/>
          </a:prstGeom>
        </p:spPr>
      </p:pic>
      <p:sp>
        <p:nvSpPr>
          <p:cNvPr id="57" name="TextBox 56">
            <a:extLst>
              <a:ext uri="{FF2B5EF4-FFF2-40B4-BE49-F238E27FC236}">
                <a16:creationId xmlns:a16="http://schemas.microsoft.com/office/drawing/2014/main" id="{A1C0E5C7-D68B-4AFB-DD44-185FA6083FD0}"/>
              </a:ext>
            </a:extLst>
          </p:cNvPr>
          <p:cNvSpPr txBox="1"/>
          <p:nvPr/>
        </p:nvSpPr>
        <p:spPr>
          <a:xfrm>
            <a:off x="754378" y="41332653"/>
            <a:ext cx="11451745" cy="1077218"/>
          </a:xfrm>
          <a:prstGeom prst="rect">
            <a:avLst/>
          </a:prstGeom>
          <a:noFill/>
        </p:spPr>
        <p:txBody>
          <a:bodyPr wrap="square" anchor="ctr">
            <a:spAutoFit/>
          </a:bodyPr>
          <a:lstStyle/>
          <a:p>
            <a:pPr>
              <a:spcAft>
                <a:spcPts val="800"/>
              </a:spcAft>
            </a:pPr>
            <a:r>
              <a:rPr lang="en-US" sz="3200" dirty="0">
                <a:solidFill>
                  <a:srgbClr val="212121"/>
                </a:solidFill>
                <a:effectLst/>
                <a:latin typeface="Arial" panose="020B0604020202020204" pitchFamily="34" charset="0"/>
                <a:ea typeface="Aptos" panose="020B0004020202020204" pitchFamily="34" charset="0"/>
                <a:cs typeface="Cordia New" panose="020B0304020202020204" pitchFamily="34" charset="-34"/>
              </a:rPr>
              <a:t>This work was supported by NIH/NIDDK (U01 DK61242) and the American Diabetes Association (7-23-ICTSTDY-08).</a:t>
            </a:r>
            <a:endParaRPr lang="en-TH" sz="3200" dirty="0">
              <a:effectLst/>
              <a:latin typeface="Aptos" panose="020B0004020202020204" pitchFamily="34" charset="0"/>
              <a:ea typeface="Aptos" panose="020B0004020202020204" pitchFamily="34" charset="0"/>
              <a:cs typeface="Cordia New" panose="020B0304020202020204" pitchFamily="34" charset="-34"/>
            </a:endParaRPr>
          </a:p>
        </p:txBody>
      </p:sp>
      <p:pic>
        <p:nvPicPr>
          <p:cNvPr id="58" name="Picture 17" descr="TODAYlogo_4cp">
            <a:extLst>
              <a:ext uri="{FF2B5EF4-FFF2-40B4-BE49-F238E27FC236}">
                <a16:creationId xmlns:a16="http://schemas.microsoft.com/office/drawing/2014/main" id="{1E1CC104-DEC1-593B-B648-1E1E89986582}"/>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7509233" y="41313709"/>
            <a:ext cx="1604383" cy="1044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7">
            <a:extLst>
              <a:ext uri="{FF2B5EF4-FFF2-40B4-BE49-F238E27FC236}">
                <a16:creationId xmlns:a16="http://schemas.microsoft.com/office/drawing/2014/main" id="{0AE8E338-C934-561E-9A52-48C037854380}"/>
              </a:ext>
            </a:extLst>
          </p:cNvPr>
          <p:cNvPicPr>
            <a:picLocks noChangeAspect="1"/>
          </p:cNvPicPr>
          <p:nvPr/>
        </p:nvPicPr>
        <p:blipFill>
          <a:blip r:embed="rId12"/>
          <a:stretch>
            <a:fillRect/>
          </a:stretch>
        </p:blipFill>
        <p:spPr>
          <a:xfrm>
            <a:off x="14845005" y="33195243"/>
            <a:ext cx="15356982" cy="4399616"/>
          </a:xfrm>
          <a:prstGeom prst="rect">
            <a:avLst/>
          </a:prstGeom>
        </p:spPr>
      </p:pic>
      <p:sp>
        <p:nvSpPr>
          <p:cNvPr id="20" name="TextBox 19">
            <a:extLst>
              <a:ext uri="{FF2B5EF4-FFF2-40B4-BE49-F238E27FC236}">
                <a16:creationId xmlns:a16="http://schemas.microsoft.com/office/drawing/2014/main" id="{30C1BEF4-7DEC-1257-508E-4185DFCB6E56}"/>
              </a:ext>
            </a:extLst>
          </p:cNvPr>
          <p:cNvSpPr txBox="1"/>
          <p:nvPr/>
        </p:nvSpPr>
        <p:spPr>
          <a:xfrm>
            <a:off x="1130883" y="37175052"/>
            <a:ext cx="13580715" cy="369332"/>
          </a:xfrm>
          <a:prstGeom prst="rect">
            <a:avLst/>
          </a:prstGeom>
          <a:noFill/>
        </p:spPr>
        <p:txBody>
          <a:bodyPr wrap="square">
            <a:spAutoFit/>
          </a:bodyPr>
          <a:lstStyle/>
          <a:p>
            <a:r>
              <a:rPr lang="en-US" sz="1800" kern="0" dirty="0">
                <a:effectLst/>
                <a:latin typeface="Arial" panose="020B0604020202020204" pitchFamily="34" charset="0"/>
                <a:ea typeface="Aptos" panose="020B0004020202020204" pitchFamily="34" charset="0"/>
                <a:cs typeface="Arial" panose="020B0604020202020204" pitchFamily="34" charset="0"/>
              </a:rPr>
              <a:t>Heatmap displaying the correlation matrix △protein levels and △SBP and △ DBP from pre-surgery to 1 year after MBS</a:t>
            </a:r>
            <a:r>
              <a:rPr lang="en-TH" dirty="0">
                <a:effectLst/>
                <a:latin typeface="Arial" panose="020B0604020202020204" pitchFamily="34" charset="0"/>
                <a:cs typeface="Arial" panose="020B0604020202020204" pitchFamily="34" charset="0"/>
              </a:rPr>
              <a:t> </a:t>
            </a:r>
            <a:endParaRPr lang="en-TH"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58718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58"/>
                                        </p:tgtEl>
                                        <p:attrNameLst>
                                          <p:attrName>style.visibility</p:attrName>
                                        </p:attrNameLst>
                                      </p:cBhvr>
                                      <p:to>
                                        <p:strVal val="visible"/>
                                      </p:to>
                                    </p:set>
                                    <p:anim calcmode="lin" valueType="num">
                                      <p:cBhvr>
                                        <p:cTn id="7" dur="1000" fill="hold"/>
                                        <p:tgtEl>
                                          <p:spTgt spid="58"/>
                                        </p:tgtEl>
                                        <p:attrNameLst>
                                          <p:attrName>ppt_w</p:attrName>
                                        </p:attrNameLst>
                                      </p:cBhvr>
                                      <p:tavLst>
                                        <p:tav tm="0">
                                          <p:val>
                                            <p:fltVal val="0"/>
                                          </p:val>
                                        </p:tav>
                                        <p:tav tm="100000">
                                          <p:val>
                                            <p:strVal val="#ppt_w"/>
                                          </p:val>
                                        </p:tav>
                                      </p:tavLst>
                                    </p:anim>
                                    <p:anim calcmode="lin" valueType="num">
                                      <p:cBhvr>
                                        <p:cTn id="8" dur="1000" fill="hold"/>
                                        <p:tgtEl>
                                          <p:spTgt spid="5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41D1E73-B9A3-6883-B703-CD6C6D9C7214}"/>
              </a:ext>
            </a:extLst>
          </p:cNvPr>
          <p:cNvSpPr/>
          <p:nvPr/>
        </p:nvSpPr>
        <p:spPr>
          <a:xfrm>
            <a:off x="0" y="7373"/>
            <a:ext cx="30275213" cy="4898456"/>
          </a:xfrm>
          <a:prstGeom prst="rect">
            <a:avLst/>
          </a:prstGeom>
          <a:solidFill>
            <a:srgbClr val="39275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462" dirty="0">
              <a:solidFill>
                <a:srgbClr val="1C1F60"/>
              </a:solidFill>
            </a:endParaRPr>
          </a:p>
        </p:txBody>
      </p:sp>
      <p:pic>
        <p:nvPicPr>
          <p:cNvPr id="5" name="Picture 4">
            <a:extLst>
              <a:ext uri="{FF2B5EF4-FFF2-40B4-BE49-F238E27FC236}">
                <a16:creationId xmlns:a16="http://schemas.microsoft.com/office/drawing/2014/main" id="{B9CA610A-5D40-108F-87D3-317BA09269C1}"/>
              </a:ext>
            </a:extLst>
          </p:cNvPr>
          <p:cNvPicPr>
            <a:picLocks noChangeAspect="1"/>
          </p:cNvPicPr>
          <p:nvPr/>
        </p:nvPicPr>
        <p:blipFill>
          <a:blip r:embed="rId2"/>
          <a:stretch>
            <a:fillRect/>
          </a:stretch>
        </p:blipFill>
        <p:spPr>
          <a:xfrm>
            <a:off x="252414" y="1263343"/>
            <a:ext cx="4423306" cy="2253914"/>
          </a:xfrm>
          <a:prstGeom prst="rect">
            <a:avLst/>
          </a:prstGeom>
        </p:spPr>
      </p:pic>
      <p:sp>
        <p:nvSpPr>
          <p:cNvPr id="6" name="Rectangle 7">
            <a:extLst>
              <a:ext uri="{FF2B5EF4-FFF2-40B4-BE49-F238E27FC236}">
                <a16:creationId xmlns:a16="http://schemas.microsoft.com/office/drawing/2014/main" id="{BF122280-855F-501F-B5F0-EDE69A4A8A9C}"/>
              </a:ext>
            </a:extLst>
          </p:cNvPr>
          <p:cNvSpPr>
            <a:spLocks/>
          </p:cNvSpPr>
          <p:nvPr/>
        </p:nvSpPr>
        <p:spPr bwMode="auto">
          <a:xfrm>
            <a:off x="4640368" y="417239"/>
            <a:ext cx="25301046" cy="27293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25960" bIns="0"/>
          <a:lstStyle/>
          <a:p>
            <a:pPr marL="24341" algn="ctr"/>
            <a:r>
              <a:rPr lang="en-US" sz="6000" b="1" dirty="0">
                <a:solidFill>
                  <a:schemeClr val="bg1">
                    <a:lumMod val="95000"/>
                  </a:schemeClr>
                </a:solidFill>
                <a:latin typeface="Arial"/>
                <a:cs typeface="Arial"/>
              </a:rPr>
              <a:t>Hepatic Transcriptional Signatures in Youth with High Steatosis Reveal Attenuated Immune Response, Metabolic Dysfunction, and Extracellular Matrix Remodeling</a:t>
            </a:r>
            <a:endParaRPr lang="en-US" sz="6000" b="1" dirty="0">
              <a:solidFill>
                <a:schemeClr val="bg1">
                  <a:lumMod val="95000"/>
                </a:schemeClr>
              </a:solidFill>
              <a:latin typeface="Arial"/>
              <a:cs typeface="Arial"/>
              <a:sym typeface="Verdana" pitchFamily="34" charset="0"/>
            </a:endParaRPr>
          </a:p>
        </p:txBody>
      </p:sp>
      <p:sp>
        <p:nvSpPr>
          <p:cNvPr id="7" name="Rectangle 7">
            <a:extLst>
              <a:ext uri="{FF2B5EF4-FFF2-40B4-BE49-F238E27FC236}">
                <a16:creationId xmlns:a16="http://schemas.microsoft.com/office/drawing/2014/main" id="{9B511F40-455D-AA5D-6A1B-E72166B60270}"/>
              </a:ext>
            </a:extLst>
          </p:cNvPr>
          <p:cNvSpPr>
            <a:spLocks/>
          </p:cNvSpPr>
          <p:nvPr/>
        </p:nvSpPr>
        <p:spPr bwMode="auto">
          <a:xfrm>
            <a:off x="4605014" y="3490767"/>
            <a:ext cx="25301047" cy="12705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lIns="0" tIns="0" rIns="25960" bIns="0"/>
          <a:lstStyle/>
          <a:p>
            <a:pPr marL="24341" algn="ctr"/>
            <a:r>
              <a:rPr lang="en-US" sz="2500" dirty="0">
                <a:solidFill>
                  <a:srgbClr val="BFBFBF"/>
                </a:solidFill>
                <a:latin typeface="Arial" panose="020B0604020202020204" pitchFamily="34" charset="0"/>
                <a:cs typeface="Arial" panose="020B0604020202020204" pitchFamily="34" charset="0"/>
                <a:sym typeface="Verdana" pitchFamily="34" charset="0"/>
              </a:rPr>
              <a:t>Hailey E. Hampson</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1,3</a:t>
            </a:r>
            <a:r>
              <a:rPr lang="en-US" sz="2500" dirty="0">
                <a:solidFill>
                  <a:srgbClr val="BFBFBF"/>
                </a:solidFill>
                <a:latin typeface="Arial" panose="020B0604020202020204" pitchFamily="34" charset="0"/>
                <a:cs typeface="Arial" panose="020B0604020202020204" pitchFamily="34" charset="0"/>
                <a:sym typeface="Verdana" pitchFamily="34" charset="0"/>
              </a:rPr>
              <a:t>, Ye Ji Choi</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2</a:t>
            </a:r>
            <a:r>
              <a:rPr lang="en-US" sz="2500" dirty="0">
                <a:solidFill>
                  <a:srgbClr val="BFBFBF"/>
                </a:solidFill>
                <a:latin typeface="Arial" panose="020B0604020202020204" pitchFamily="34" charset="0"/>
                <a:cs typeface="Arial" panose="020B0604020202020204" pitchFamily="34" charset="0"/>
                <a:sym typeface="Verdana" pitchFamily="34" charset="0"/>
              </a:rPr>
              <a:t>, </a:t>
            </a:r>
            <a:r>
              <a:rPr lang="en-US" sz="2500" dirty="0" err="1">
                <a:solidFill>
                  <a:srgbClr val="BFBFBF"/>
                </a:solidFill>
                <a:latin typeface="Arial" panose="020B0604020202020204" pitchFamily="34" charset="0"/>
                <a:cs typeface="Arial" panose="020B0604020202020204" pitchFamily="34" charset="0"/>
                <a:sym typeface="Verdana" pitchFamily="34" charset="0"/>
              </a:rPr>
              <a:t>Phoom</a:t>
            </a:r>
            <a:r>
              <a:rPr lang="en-US" sz="2500" dirty="0">
                <a:solidFill>
                  <a:srgbClr val="BFBFBF"/>
                </a:solidFill>
                <a:latin typeface="Arial" panose="020B0604020202020204" pitchFamily="34" charset="0"/>
                <a:cs typeface="Arial" panose="020B0604020202020204" pitchFamily="34" charset="0"/>
                <a:sym typeface="Verdana" pitchFamily="34" charset="0"/>
              </a:rPr>
              <a:t> Narongkiatikhun</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1</a:t>
            </a:r>
            <a:r>
              <a:rPr lang="en-US" sz="2500" dirty="0">
                <a:solidFill>
                  <a:srgbClr val="BFBFBF"/>
                </a:solidFill>
                <a:latin typeface="Arial" panose="020B0604020202020204" pitchFamily="34" charset="0"/>
                <a:cs typeface="Arial" panose="020B0604020202020204" pitchFamily="34" charset="0"/>
                <a:sym typeface="Verdana" pitchFamily="34" charset="0"/>
              </a:rPr>
              <a:t>, Jairo  </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1</a:t>
            </a:r>
            <a:r>
              <a:rPr lang="en-US" sz="2500" dirty="0">
                <a:solidFill>
                  <a:srgbClr val="BFBFBF"/>
                </a:solidFill>
                <a:latin typeface="Arial" panose="020B0604020202020204" pitchFamily="34" charset="0"/>
                <a:cs typeface="Arial" panose="020B0604020202020204" pitchFamily="34" charset="0"/>
                <a:sym typeface="Verdana" pitchFamily="34" charset="0"/>
              </a:rPr>
              <a:t>, Dylan</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1</a:t>
            </a:r>
            <a:r>
              <a:rPr lang="en-US" sz="2500" dirty="0">
                <a:solidFill>
                  <a:srgbClr val="BFBFBF"/>
                </a:solidFill>
                <a:latin typeface="Arial" panose="020B0604020202020204" pitchFamily="34" charset="0"/>
                <a:cs typeface="Arial" panose="020B0604020202020204" pitchFamily="34" charset="0"/>
                <a:sym typeface="Verdana" pitchFamily="34" charset="0"/>
              </a:rPr>
              <a:t>, Kalie Tommerdahl</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1</a:t>
            </a:r>
            <a:r>
              <a:rPr lang="en-US" sz="2500" dirty="0">
                <a:solidFill>
                  <a:srgbClr val="BFBFBF"/>
                </a:solidFill>
                <a:latin typeface="Arial" panose="020B0604020202020204" pitchFamily="34" charset="0"/>
                <a:cs typeface="Arial" panose="020B0604020202020204" pitchFamily="34" charset="0"/>
                <a:sym typeface="Verdana" pitchFamily="34" charset="0"/>
              </a:rPr>
              <a:t>, Jesse A. Goodrich</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3</a:t>
            </a:r>
            <a:r>
              <a:rPr lang="en-US" sz="2500" dirty="0">
                <a:solidFill>
                  <a:srgbClr val="BFBFBF"/>
                </a:solidFill>
                <a:latin typeface="Arial" panose="020B0604020202020204" pitchFamily="34" charset="0"/>
                <a:cs typeface="Arial" panose="020B0604020202020204" pitchFamily="34" charset="0"/>
                <a:sym typeface="Verdana" pitchFamily="34" charset="0"/>
              </a:rPr>
              <a:t>, Laura </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Pyle1,2</a:t>
            </a:r>
            <a:r>
              <a:rPr lang="en-US" sz="2500" dirty="0">
                <a:solidFill>
                  <a:srgbClr val="BFBFBF"/>
                </a:solidFill>
                <a:latin typeface="Arial" panose="020B0604020202020204" pitchFamily="34" charset="0"/>
                <a:cs typeface="Arial" panose="020B0604020202020204" pitchFamily="34" charset="0"/>
                <a:sym typeface="Verdana" pitchFamily="34" charset="0"/>
              </a:rPr>
              <a:t>, Melanie Cree</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2*</a:t>
            </a:r>
            <a:r>
              <a:rPr lang="en-US" sz="2500" dirty="0">
                <a:solidFill>
                  <a:srgbClr val="BFBFBF"/>
                </a:solidFill>
                <a:latin typeface="Arial" panose="020B0604020202020204" pitchFamily="34" charset="0"/>
                <a:cs typeface="Arial" panose="020B0604020202020204" pitchFamily="34" charset="0"/>
                <a:sym typeface="Verdana" pitchFamily="34" charset="0"/>
              </a:rPr>
              <a:t>, Petter Bjornstad</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1,2*</a:t>
            </a:r>
            <a:endParaRPr lang="en-US" sz="2500" dirty="0">
              <a:solidFill>
                <a:srgbClr val="BFBFBF"/>
              </a:solidFill>
              <a:latin typeface="Arial" panose="020B0604020202020204" pitchFamily="34" charset="0"/>
              <a:cs typeface="Arial" panose="020B0604020202020204" pitchFamily="34" charset="0"/>
              <a:sym typeface="Verdana" pitchFamily="34" charset="0"/>
            </a:endParaRPr>
          </a:p>
          <a:p>
            <a:pPr marL="24341" algn="ctr"/>
            <a:r>
              <a:rPr lang="en-US" sz="2500" baseline="30000" dirty="0">
                <a:solidFill>
                  <a:srgbClr val="BFBFBF"/>
                </a:solidFill>
                <a:latin typeface="Arial" panose="020B0604020202020204" pitchFamily="34" charset="0"/>
                <a:cs typeface="Arial" panose="020B0604020202020204" pitchFamily="34" charset="0"/>
                <a:sym typeface="Verdana" pitchFamily="34" charset="0"/>
              </a:rPr>
              <a:t>1</a:t>
            </a:r>
            <a:r>
              <a:rPr lang="en-US" sz="2500" dirty="0">
                <a:solidFill>
                  <a:srgbClr val="BFBFBF"/>
                </a:solidFill>
                <a:latin typeface="Arial" panose="020B0604020202020204" pitchFamily="34" charset="0"/>
                <a:cs typeface="Arial" panose="020B0604020202020204" pitchFamily="34" charset="0"/>
                <a:sym typeface="Verdana" pitchFamily="34" charset="0"/>
              </a:rPr>
              <a:t>UW Medicine Diabetes Institute, University of Washington School of Medicine, </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2</a:t>
            </a:r>
            <a:r>
              <a:rPr lang="en-US" sz="2500" dirty="0">
                <a:solidFill>
                  <a:srgbClr val="BFBFBF"/>
                </a:solidFill>
                <a:latin typeface="Arial" panose="020B0604020202020204" pitchFamily="34" charset="0"/>
                <a:cs typeface="Arial" panose="020B0604020202020204" pitchFamily="34" charset="0"/>
                <a:sym typeface="Verdana" pitchFamily="34" charset="0"/>
              </a:rPr>
              <a:t>Section of Endocrinology, Department of Pediatrics, University of Colorado School of Medicine, </a:t>
            </a:r>
            <a:r>
              <a:rPr lang="en-US" sz="2500" baseline="30000" dirty="0">
                <a:solidFill>
                  <a:srgbClr val="BFBFBF"/>
                </a:solidFill>
                <a:latin typeface="Arial" panose="020B0604020202020204" pitchFamily="34" charset="0"/>
                <a:cs typeface="Arial" panose="020B0604020202020204" pitchFamily="34" charset="0"/>
                <a:sym typeface="Verdana" pitchFamily="34" charset="0"/>
              </a:rPr>
              <a:t>3</a:t>
            </a:r>
            <a:r>
              <a:rPr lang="en-US" sz="2500" dirty="0">
                <a:solidFill>
                  <a:srgbClr val="BFBFBF"/>
                </a:solidFill>
                <a:latin typeface="Arial" panose="020B0604020202020204" pitchFamily="34" charset="0"/>
                <a:cs typeface="Arial" panose="020B0604020202020204" pitchFamily="34" charset="0"/>
                <a:sym typeface="Verdana" pitchFamily="34" charset="0"/>
              </a:rPr>
              <a:t>Department of Medicine, Keck School of Medicine, University of Southern California  </a:t>
            </a:r>
          </a:p>
        </p:txBody>
      </p:sp>
      <p:sp>
        <p:nvSpPr>
          <p:cNvPr id="8" name="Rectangle 8">
            <a:extLst>
              <a:ext uri="{FF2B5EF4-FFF2-40B4-BE49-F238E27FC236}">
                <a16:creationId xmlns:a16="http://schemas.microsoft.com/office/drawing/2014/main" id="{CE0F9360-E4F0-DEB3-1F8C-101B50E2172E}"/>
              </a:ext>
            </a:extLst>
          </p:cNvPr>
          <p:cNvSpPr>
            <a:spLocks/>
          </p:cNvSpPr>
          <p:nvPr/>
        </p:nvSpPr>
        <p:spPr bwMode="auto">
          <a:xfrm>
            <a:off x="246039" y="5105529"/>
            <a:ext cx="29794408" cy="690234"/>
          </a:xfrm>
          <a:prstGeom prst="roundRect">
            <a:avLst/>
          </a:prstGeom>
          <a:solidFill>
            <a:srgbClr val="39275B"/>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lIns="0" tIns="0" rIns="25960" bIns="0" anchor="ctr"/>
          <a:lstStyle/>
          <a:p>
            <a:pPr marL="24341" algn="ctr"/>
            <a:r>
              <a:rPr lang="en-US" sz="3600" b="1" dirty="0">
                <a:solidFill>
                  <a:srgbClr val="FFFFFF"/>
                </a:solidFill>
                <a:latin typeface="Arial"/>
                <a:cs typeface="Arial"/>
                <a:sym typeface="Verdana" pitchFamily="34" charset="0"/>
              </a:rPr>
              <a:t>BACKGROUND</a:t>
            </a:r>
          </a:p>
        </p:txBody>
      </p:sp>
      <p:sp>
        <p:nvSpPr>
          <p:cNvPr id="9" name="Text Box 125">
            <a:extLst>
              <a:ext uri="{FF2B5EF4-FFF2-40B4-BE49-F238E27FC236}">
                <a16:creationId xmlns:a16="http://schemas.microsoft.com/office/drawing/2014/main" id="{166B3C4F-EF05-B26E-D1DB-520C633E543C}"/>
              </a:ext>
            </a:extLst>
          </p:cNvPr>
          <p:cNvSpPr txBox="1">
            <a:spLocks/>
          </p:cNvSpPr>
          <p:nvPr/>
        </p:nvSpPr>
        <p:spPr bwMode="auto">
          <a:xfrm>
            <a:off x="644299" y="5916600"/>
            <a:ext cx="29121001" cy="2831536"/>
          </a:xfrm>
          <a:prstGeom prst="rect">
            <a:avLst/>
          </a:prstGeom>
          <a:solidFill>
            <a:schemeClr val="bg1"/>
          </a:solidFill>
          <a:ln>
            <a:noFill/>
          </a:ln>
          <a:effectLst/>
        </p:spPr>
        <p:txBody>
          <a:bodyPr wrap="square" lIns="60953" tIns="30476" rIns="60953" bIns="30476">
            <a:spAutoFit/>
          </a:bodyPr>
          <a:lstStyle>
            <a:lvl1pPr eaLnBrk="0" hangingPunct="0">
              <a:defRPr sz="8900">
                <a:solidFill>
                  <a:srgbClr val="000000"/>
                </a:solidFill>
                <a:latin typeface="Lucida Grande"/>
                <a:ea typeface="ヒラギノ角ゴ ProN W3"/>
                <a:cs typeface="ヒラギノ角ゴ ProN W3"/>
                <a:sym typeface="Lucida Grande"/>
              </a:defRPr>
            </a:lvl1pPr>
            <a:lvl2pPr marL="742950" indent="-285750" eaLnBrk="0" hangingPunct="0">
              <a:defRPr sz="8900">
                <a:solidFill>
                  <a:srgbClr val="000000"/>
                </a:solidFill>
                <a:latin typeface="Lucida Grande"/>
                <a:ea typeface="ヒラギノ角ゴ ProN W3"/>
                <a:cs typeface="ヒラギノ角ゴ ProN W3"/>
                <a:sym typeface="Lucida Grande"/>
              </a:defRPr>
            </a:lvl2pPr>
            <a:lvl3pPr marL="1143000" indent="-228600" eaLnBrk="0" hangingPunct="0">
              <a:defRPr sz="8900">
                <a:solidFill>
                  <a:srgbClr val="000000"/>
                </a:solidFill>
                <a:latin typeface="Lucida Grande"/>
                <a:ea typeface="ヒラギノ角ゴ ProN W3"/>
                <a:cs typeface="ヒラギノ角ゴ ProN W3"/>
                <a:sym typeface="Lucida Grande"/>
              </a:defRPr>
            </a:lvl3pPr>
            <a:lvl4pPr marL="1600200" indent="-228600" eaLnBrk="0" hangingPunct="0">
              <a:defRPr sz="8900">
                <a:solidFill>
                  <a:srgbClr val="000000"/>
                </a:solidFill>
                <a:latin typeface="Lucida Grande"/>
                <a:ea typeface="ヒラギノ角ゴ ProN W3"/>
                <a:cs typeface="ヒラギノ角ゴ ProN W3"/>
                <a:sym typeface="Lucida Grande"/>
              </a:defRPr>
            </a:lvl4pPr>
            <a:lvl5pPr marL="2057400" indent="-228600" eaLnBrk="0" hangingPunct="0">
              <a:defRPr sz="8900">
                <a:solidFill>
                  <a:srgbClr val="000000"/>
                </a:solidFill>
                <a:latin typeface="Lucida Grande"/>
                <a:ea typeface="ヒラギノ角ゴ ProN W3"/>
                <a:cs typeface="ヒラギノ角ゴ ProN W3"/>
                <a:sym typeface="Lucida Grande"/>
              </a:defRPr>
            </a:lvl5pPr>
            <a:lvl6pPr marL="2514600" indent="-228600" eaLnBrk="0" fontAlgn="base" hangingPunct="0">
              <a:spcBef>
                <a:spcPct val="0"/>
              </a:spcBef>
              <a:spcAft>
                <a:spcPct val="0"/>
              </a:spcAft>
              <a:defRPr sz="8900">
                <a:solidFill>
                  <a:srgbClr val="000000"/>
                </a:solidFill>
                <a:latin typeface="Lucida Grande"/>
                <a:ea typeface="ヒラギノ角ゴ ProN W3"/>
                <a:cs typeface="ヒラギノ角ゴ ProN W3"/>
                <a:sym typeface="Lucida Grande"/>
              </a:defRPr>
            </a:lvl6pPr>
            <a:lvl7pPr marL="2971800" indent="-228600" eaLnBrk="0" fontAlgn="base" hangingPunct="0">
              <a:spcBef>
                <a:spcPct val="0"/>
              </a:spcBef>
              <a:spcAft>
                <a:spcPct val="0"/>
              </a:spcAft>
              <a:defRPr sz="8900">
                <a:solidFill>
                  <a:srgbClr val="000000"/>
                </a:solidFill>
                <a:latin typeface="Lucida Grande"/>
                <a:ea typeface="ヒラギノ角ゴ ProN W3"/>
                <a:cs typeface="ヒラギノ角ゴ ProN W3"/>
                <a:sym typeface="Lucida Grande"/>
              </a:defRPr>
            </a:lvl7pPr>
            <a:lvl8pPr marL="3429000" indent="-228600" eaLnBrk="0" fontAlgn="base" hangingPunct="0">
              <a:spcBef>
                <a:spcPct val="0"/>
              </a:spcBef>
              <a:spcAft>
                <a:spcPct val="0"/>
              </a:spcAft>
              <a:defRPr sz="8900">
                <a:solidFill>
                  <a:srgbClr val="000000"/>
                </a:solidFill>
                <a:latin typeface="Lucida Grande"/>
                <a:ea typeface="ヒラギノ角ゴ ProN W3"/>
                <a:cs typeface="ヒラギノ角ゴ ProN W3"/>
                <a:sym typeface="Lucida Grande"/>
              </a:defRPr>
            </a:lvl8pPr>
            <a:lvl9pPr marL="3886200" indent="-228600" eaLnBrk="0" fontAlgn="base" hangingPunct="0">
              <a:spcBef>
                <a:spcPct val="0"/>
              </a:spcBef>
              <a:spcAft>
                <a:spcPct val="0"/>
              </a:spcAft>
              <a:defRPr sz="8900">
                <a:solidFill>
                  <a:srgbClr val="000000"/>
                </a:solidFill>
                <a:latin typeface="Lucida Grande"/>
                <a:ea typeface="ヒラギノ角ゴ ProN W3"/>
                <a:cs typeface="ヒラギノ角ゴ ProN W3"/>
                <a:sym typeface="Lucida Grande"/>
              </a:defRPr>
            </a:lvl9pPr>
          </a:lstStyle>
          <a:p>
            <a:pPr marL="342900" indent="-342900" algn="just" eaLnBrk="1" hangingPunct="1">
              <a:spcAft>
                <a:spcPts val="1200"/>
              </a:spcAft>
              <a:buFont typeface="Wingdings" pitchFamily="2" charset="2"/>
              <a:buChar char="v"/>
            </a:pP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Metabolic dysfunction-associated steatotic liver disease (MASLD) affects 14% of adolescents globally</a:t>
            </a:r>
            <a:r>
              <a:rPr lang="en-US" sz="3400" kern="0" baseline="30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1</a:t>
            </a: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and is the leading cause of liver-related mortality and obesity is a major risk factor.</a:t>
            </a:r>
            <a:r>
              <a:rPr lang="en-US" sz="3400" kern="0" baseline="30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2</a:t>
            </a: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p>
          <a:p>
            <a:pPr marL="342900" indent="-342900" algn="just" eaLnBrk="1" hangingPunct="1">
              <a:spcAft>
                <a:spcPts val="1200"/>
              </a:spcAft>
              <a:buFont typeface="Wingdings" pitchFamily="2" charset="2"/>
              <a:buChar char="v"/>
            </a:pPr>
            <a:r>
              <a:rPr lang="en-US" sz="3400" b="1" dirty="0">
                <a:latin typeface="Arial" panose="020B0604020202020204" pitchFamily="34" charset="0"/>
                <a:ea typeface="Verdana" panose="020B0604030504040204" pitchFamily="34" charset="0"/>
                <a:cs typeface="Arial" panose="020B0604020202020204" pitchFamily="34" charset="0"/>
              </a:rPr>
              <a:t>Objective: </a:t>
            </a: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This study aimed to examined transcriptional alterations in untargeted hepatic genes as well as targeted hepatic genes shown to be strongly associated with hepatic lipid accumulation and liver disease, including </a:t>
            </a:r>
            <a:r>
              <a:rPr lang="en-US" sz="3400" i="1"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MTOR, GCKR, APOC3, PNPLA3 </a:t>
            </a: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and</a:t>
            </a:r>
            <a:r>
              <a:rPr lang="en-US" sz="3400" i="1"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TM6SF2</a:t>
            </a: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among youth with high and low grades of steatosis.</a:t>
            </a:r>
            <a:endParaRPr lang="en-US" sz="3400" kern="100" dirty="0">
              <a:effectLst/>
              <a:latin typeface="Arial" panose="020B0604020202020204" pitchFamily="34" charset="0"/>
              <a:ea typeface="Aptos" panose="020B0004020202020204" pitchFamily="34" charset="0"/>
              <a:cs typeface="Arial" panose="020B0604020202020204" pitchFamily="34" charset="0"/>
            </a:endParaRPr>
          </a:p>
        </p:txBody>
      </p:sp>
      <p:sp>
        <p:nvSpPr>
          <p:cNvPr id="11" name="Rectangle 8">
            <a:extLst>
              <a:ext uri="{FF2B5EF4-FFF2-40B4-BE49-F238E27FC236}">
                <a16:creationId xmlns:a16="http://schemas.microsoft.com/office/drawing/2014/main" id="{5F8D266D-BE6E-6ECD-E06C-52E95B32855D}"/>
              </a:ext>
            </a:extLst>
          </p:cNvPr>
          <p:cNvSpPr>
            <a:spLocks/>
          </p:cNvSpPr>
          <p:nvPr/>
        </p:nvSpPr>
        <p:spPr bwMode="auto">
          <a:xfrm>
            <a:off x="246039" y="8802743"/>
            <a:ext cx="29653647" cy="690234"/>
          </a:xfrm>
          <a:prstGeom prst="roundRect">
            <a:avLst/>
          </a:prstGeom>
          <a:solidFill>
            <a:srgbClr val="39275B"/>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lIns="0" tIns="0" rIns="25960" bIns="0" anchor="ctr"/>
          <a:lstStyle/>
          <a:p>
            <a:pPr marL="24341" algn="ctr"/>
            <a:r>
              <a:rPr lang="en-US" sz="3600" b="1" dirty="0">
                <a:solidFill>
                  <a:srgbClr val="FFFFFF"/>
                </a:solidFill>
                <a:latin typeface="Arial"/>
                <a:cs typeface="Arial"/>
                <a:sym typeface="Verdana" pitchFamily="34" charset="0"/>
              </a:rPr>
              <a:t>METHODS</a:t>
            </a:r>
          </a:p>
        </p:txBody>
      </p:sp>
      <p:sp>
        <p:nvSpPr>
          <p:cNvPr id="12" name="Text Box 125">
            <a:extLst>
              <a:ext uri="{FF2B5EF4-FFF2-40B4-BE49-F238E27FC236}">
                <a16:creationId xmlns:a16="http://schemas.microsoft.com/office/drawing/2014/main" id="{35593DD5-5A9E-A090-1DA4-411A270612D8}"/>
              </a:ext>
            </a:extLst>
          </p:cNvPr>
          <p:cNvSpPr txBox="1">
            <a:spLocks/>
          </p:cNvSpPr>
          <p:nvPr/>
        </p:nvSpPr>
        <p:spPr bwMode="auto">
          <a:xfrm>
            <a:off x="644299" y="9613814"/>
            <a:ext cx="16337415" cy="11387725"/>
          </a:xfrm>
          <a:prstGeom prst="rect">
            <a:avLst/>
          </a:prstGeom>
          <a:solidFill>
            <a:schemeClr val="bg1"/>
          </a:solidFill>
          <a:ln>
            <a:noFill/>
          </a:ln>
          <a:effectLst/>
        </p:spPr>
        <p:txBody>
          <a:bodyPr wrap="square" lIns="60953" tIns="30476" rIns="60953" bIns="30476">
            <a:spAutoFit/>
          </a:bodyPr>
          <a:lstStyle>
            <a:lvl1pPr eaLnBrk="0" hangingPunct="0">
              <a:defRPr sz="8900">
                <a:solidFill>
                  <a:srgbClr val="000000"/>
                </a:solidFill>
                <a:latin typeface="Lucida Grande"/>
                <a:ea typeface="ヒラギノ角ゴ ProN W3"/>
                <a:cs typeface="ヒラギノ角ゴ ProN W3"/>
                <a:sym typeface="Lucida Grande"/>
              </a:defRPr>
            </a:lvl1pPr>
            <a:lvl2pPr marL="742950" indent="-285750" eaLnBrk="0" hangingPunct="0">
              <a:defRPr sz="8900">
                <a:solidFill>
                  <a:srgbClr val="000000"/>
                </a:solidFill>
                <a:latin typeface="Lucida Grande"/>
                <a:ea typeface="ヒラギノ角ゴ ProN W3"/>
                <a:cs typeface="ヒラギノ角ゴ ProN W3"/>
                <a:sym typeface="Lucida Grande"/>
              </a:defRPr>
            </a:lvl2pPr>
            <a:lvl3pPr marL="1143000" indent="-228600" eaLnBrk="0" hangingPunct="0">
              <a:defRPr sz="8900">
                <a:solidFill>
                  <a:srgbClr val="000000"/>
                </a:solidFill>
                <a:latin typeface="Lucida Grande"/>
                <a:ea typeface="ヒラギノ角ゴ ProN W3"/>
                <a:cs typeface="ヒラギノ角ゴ ProN W3"/>
                <a:sym typeface="Lucida Grande"/>
              </a:defRPr>
            </a:lvl3pPr>
            <a:lvl4pPr marL="1600200" indent="-228600" eaLnBrk="0" hangingPunct="0">
              <a:defRPr sz="8900">
                <a:solidFill>
                  <a:srgbClr val="000000"/>
                </a:solidFill>
                <a:latin typeface="Lucida Grande"/>
                <a:ea typeface="ヒラギノ角ゴ ProN W3"/>
                <a:cs typeface="ヒラギノ角ゴ ProN W3"/>
                <a:sym typeface="Lucida Grande"/>
              </a:defRPr>
            </a:lvl4pPr>
            <a:lvl5pPr marL="2057400" indent="-228600" eaLnBrk="0" hangingPunct="0">
              <a:defRPr sz="8900">
                <a:solidFill>
                  <a:srgbClr val="000000"/>
                </a:solidFill>
                <a:latin typeface="Lucida Grande"/>
                <a:ea typeface="ヒラギノ角ゴ ProN W3"/>
                <a:cs typeface="ヒラギノ角ゴ ProN W3"/>
                <a:sym typeface="Lucida Grande"/>
              </a:defRPr>
            </a:lvl5pPr>
            <a:lvl6pPr marL="2514600" indent="-228600" eaLnBrk="0" fontAlgn="base" hangingPunct="0">
              <a:spcBef>
                <a:spcPct val="0"/>
              </a:spcBef>
              <a:spcAft>
                <a:spcPct val="0"/>
              </a:spcAft>
              <a:defRPr sz="8900">
                <a:solidFill>
                  <a:srgbClr val="000000"/>
                </a:solidFill>
                <a:latin typeface="Lucida Grande"/>
                <a:ea typeface="ヒラギノ角ゴ ProN W3"/>
                <a:cs typeface="ヒラギノ角ゴ ProN W3"/>
                <a:sym typeface="Lucida Grande"/>
              </a:defRPr>
            </a:lvl6pPr>
            <a:lvl7pPr marL="2971800" indent="-228600" eaLnBrk="0" fontAlgn="base" hangingPunct="0">
              <a:spcBef>
                <a:spcPct val="0"/>
              </a:spcBef>
              <a:spcAft>
                <a:spcPct val="0"/>
              </a:spcAft>
              <a:defRPr sz="8900">
                <a:solidFill>
                  <a:srgbClr val="000000"/>
                </a:solidFill>
                <a:latin typeface="Lucida Grande"/>
                <a:ea typeface="ヒラギノ角ゴ ProN W3"/>
                <a:cs typeface="ヒラギノ角ゴ ProN W3"/>
                <a:sym typeface="Lucida Grande"/>
              </a:defRPr>
            </a:lvl7pPr>
            <a:lvl8pPr marL="3429000" indent="-228600" eaLnBrk="0" fontAlgn="base" hangingPunct="0">
              <a:spcBef>
                <a:spcPct val="0"/>
              </a:spcBef>
              <a:spcAft>
                <a:spcPct val="0"/>
              </a:spcAft>
              <a:defRPr sz="8900">
                <a:solidFill>
                  <a:srgbClr val="000000"/>
                </a:solidFill>
                <a:latin typeface="Lucida Grande"/>
                <a:ea typeface="ヒラギノ角ゴ ProN W3"/>
                <a:cs typeface="ヒラギノ角ゴ ProN W3"/>
                <a:sym typeface="Lucida Grande"/>
              </a:defRPr>
            </a:lvl8pPr>
            <a:lvl9pPr marL="3886200" indent="-228600" eaLnBrk="0" fontAlgn="base" hangingPunct="0">
              <a:spcBef>
                <a:spcPct val="0"/>
              </a:spcBef>
              <a:spcAft>
                <a:spcPct val="0"/>
              </a:spcAft>
              <a:defRPr sz="8900">
                <a:solidFill>
                  <a:srgbClr val="000000"/>
                </a:solidFill>
                <a:latin typeface="Lucida Grande"/>
                <a:ea typeface="ヒラギノ角ゴ ProN W3"/>
                <a:cs typeface="ヒラギノ角ゴ ProN W3"/>
                <a:sym typeface="Lucida Grande"/>
              </a:defRPr>
            </a:lvl9pPr>
          </a:lstStyle>
          <a:p>
            <a:pPr algn="just" defTabSz="471488">
              <a:spcAft>
                <a:spcPts val="1200"/>
              </a:spcAft>
            </a:pPr>
            <a:r>
              <a:rPr lang="en-US" sz="3400" b="1"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Study Design &amp; Data Collection</a:t>
            </a:r>
          </a:p>
          <a:p>
            <a:pPr marL="342900" indent="-342900" algn="just" defTabSz="471488">
              <a:spcAft>
                <a:spcPts val="1200"/>
              </a:spcAft>
              <a:buFont typeface="Wingdings" pitchFamily="2" charset="2"/>
              <a:buChar char="v"/>
            </a:pP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Data were pooled from three cohorts of youth with obesity who underwent liver biopsies (N = 10):</a:t>
            </a:r>
          </a:p>
          <a:p>
            <a:pPr marL="1200150" lvl="1" indent="-457200" algn="just" defTabSz="471488">
              <a:spcAft>
                <a:spcPts val="1200"/>
              </a:spcAft>
              <a:buFont typeface="Courier New" panose="02070309020205020404" pitchFamily="49" charset="0"/>
              <a:buChar char="o"/>
            </a:pPr>
            <a:r>
              <a:rPr lang="en-US" sz="3400" dirty="0">
                <a:latin typeface="Arial" panose="020B0604020202020204" pitchFamily="34" charset="0"/>
                <a:ea typeface="Aptos" panose="020B0004020202020204" pitchFamily="34" charset="0"/>
              </a:rPr>
              <a:t>T</a:t>
            </a:r>
            <a:r>
              <a:rPr lang="en-US" sz="3400" dirty="0">
                <a:effectLst/>
                <a:latin typeface="Arial" panose="020B0604020202020204" pitchFamily="34" charset="0"/>
                <a:ea typeface="Aptos" panose="020B0004020202020204" pitchFamily="34" charset="0"/>
              </a:rPr>
              <a:t>he Bariatric Surgery Assessment multi-tissue biobank (n = 2 with obesity)</a:t>
            </a:r>
          </a:p>
          <a:p>
            <a:pPr marL="1200150" lvl="1" indent="-457200" algn="just" defTabSz="471488">
              <a:spcAft>
                <a:spcPts val="1200"/>
              </a:spcAft>
              <a:buFont typeface="Courier New" panose="02070309020205020404" pitchFamily="49" charset="0"/>
              <a:buChar char="o"/>
            </a:pPr>
            <a:r>
              <a:rPr lang="en-US" sz="3400" dirty="0">
                <a:effectLst/>
                <a:latin typeface="Arial" panose="020B0604020202020204" pitchFamily="34" charset="0"/>
                <a:ea typeface="Aptos" panose="020B0004020202020204" pitchFamily="34" charset="0"/>
              </a:rPr>
              <a:t> </a:t>
            </a:r>
            <a:r>
              <a:rPr lang="en-US" sz="3400" dirty="0">
                <a:latin typeface="Arial" panose="020B0604020202020204" pitchFamily="34" charset="0"/>
                <a:ea typeface="Aptos" panose="020B0004020202020204" pitchFamily="34" charset="0"/>
              </a:rPr>
              <a:t>T</a:t>
            </a:r>
            <a:r>
              <a:rPr lang="en-US" sz="3400" dirty="0">
                <a:effectLst/>
                <a:latin typeface="Arial" panose="020B0604020202020204" pitchFamily="34" charset="0"/>
                <a:ea typeface="Aptos" panose="020B0004020202020204" pitchFamily="34" charset="0"/>
              </a:rPr>
              <a:t>he Hepatic Fat Content and Mitochondrial Flux in Obese Youth Before and After Bariatric Surgery study (n = 5 with obesity)</a:t>
            </a:r>
          </a:p>
          <a:p>
            <a:pPr marL="1200150" lvl="1" indent="-457200" algn="just" defTabSz="471488">
              <a:spcAft>
                <a:spcPts val="1200"/>
              </a:spcAft>
              <a:buFont typeface="Courier New" panose="02070309020205020404" pitchFamily="49" charset="0"/>
              <a:buChar char="o"/>
            </a:pPr>
            <a:r>
              <a:rPr lang="en-US" sz="3400" dirty="0">
                <a:latin typeface="Arial" panose="020B0604020202020204" pitchFamily="34" charset="0"/>
                <a:ea typeface="Aptos" panose="020B0004020202020204" pitchFamily="34" charset="0"/>
              </a:rPr>
              <a:t>T</a:t>
            </a:r>
            <a:r>
              <a:rPr lang="en-US" sz="3400" dirty="0">
                <a:effectLst/>
                <a:latin typeface="Arial" panose="020B0604020202020204" pitchFamily="34" charset="0"/>
                <a:ea typeface="Aptos" panose="020B0004020202020204" pitchFamily="34" charset="0"/>
              </a:rPr>
              <a:t>he </a:t>
            </a:r>
            <a:r>
              <a:rPr lang="en-US" sz="3400" dirty="0">
                <a:solidFill>
                  <a:srgbClr val="1D1C1D"/>
                </a:solidFill>
                <a:effectLst/>
                <a:latin typeface="Arial" panose="020B0604020202020204" pitchFamily="34" charset="0"/>
                <a:ea typeface="Aptos" panose="020B0004020202020204" pitchFamily="34" charset="0"/>
              </a:rPr>
              <a:t>Impact of Metabolic Surgery on Pancreatic, Renal and </a:t>
            </a:r>
            <a:r>
              <a:rPr lang="en-US" sz="3400" dirty="0" err="1">
                <a:solidFill>
                  <a:srgbClr val="1D1C1D"/>
                </a:solidFill>
                <a:effectLst/>
                <a:latin typeface="Arial" panose="020B0604020202020204" pitchFamily="34" charset="0"/>
                <a:ea typeface="Aptos" panose="020B0004020202020204" pitchFamily="34" charset="0"/>
              </a:rPr>
              <a:t>cardiOVascular</a:t>
            </a:r>
            <a:r>
              <a:rPr lang="en-US" sz="3400" dirty="0">
                <a:solidFill>
                  <a:srgbClr val="1D1C1D"/>
                </a:solidFill>
                <a:effectLst/>
                <a:latin typeface="Arial" panose="020B0604020202020204" pitchFamily="34" charset="0"/>
                <a:ea typeface="Aptos" panose="020B0004020202020204" pitchFamily="34" charset="0"/>
              </a:rPr>
              <a:t> </a:t>
            </a:r>
            <a:r>
              <a:rPr lang="en-US" sz="3400" dirty="0" err="1">
                <a:solidFill>
                  <a:srgbClr val="1D1C1D"/>
                </a:solidFill>
                <a:effectLst/>
                <a:latin typeface="Arial" panose="020B0604020202020204" pitchFamily="34" charset="0"/>
                <a:ea typeface="Aptos" panose="020B0004020202020204" pitchFamily="34" charset="0"/>
              </a:rPr>
              <a:t>HEalth</a:t>
            </a:r>
            <a:r>
              <a:rPr lang="en-US" sz="3400" dirty="0">
                <a:solidFill>
                  <a:srgbClr val="1D1C1D"/>
                </a:solidFill>
                <a:effectLst/>
                <a:latin typeface="Arial" panose="020B0604020202020204" pitchFamily="34" charset="0"/>
                <a:ea typeface="Aptos" panose="020B0004020202020204" pitchFamily="34" charset="0"/>
              </a:rPr>
              <a:t> in Youth With Type 2 Diabetes (T2D) </a:t>
            </a:r>
            <a:r>
              <a:rPr lang="en-US" sz="3400" dirty="0">
                <a:effectLst/>
                <a:latin typeface="Arial" panose="020B0604020202020204" pitchFamily="34" charset="0"/>
                <a:ea typeface="Aptos" panose="020B0004020202020204" pitchFamily="34" charset="0"/>
              </a:rPr>
              <a:t>study (n = 3 with obesity plus T2D). </a:t>
            </a:r>
            <a:endPar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endParaRPr>
          </a:p>
          <a:p>
            <a:pPr marL="342900" indent="-342900" algn="just" defTabSz="471488">
              <a:spcAft>
                <a:spcPts val="1200"/>
              </a:spcAft>
              <a:buFont typeface="Wingdings" pitchFamily="2" charset="2"/>
              <a:buChar char="v"/>
            </a:pP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Participants were categorized by histologic steatosis: high (grade 2 or 3) or low (grade 0 or 1).</a:t>
            </a:r>
          </a:p>
          <a:p>
            <a:pPr marL="342900" indent="-342900" algn="just" defTabSz="471488">
              <a:spcAft>
                <a:spcPts val="1400"/>
              </a:spcAft>
              <a:buFont typeface="Wingdings" pitchFamily="2" charset="2"/>
              <a:buChar char="v"/>
            </a:pP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Single-nucleus RNA sequencing (</a:t>
            </a:r>
            <a:r>
              <a:rPr lang="en-US" sz="3400" kern="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snRNAseq</a:t>
            </a: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was performed on 130,101 hepatocyte using Seurat v5.</a:t>
            </a:r>
            <a:r>
              <a:rPr lang="en-US" sz="3400" kern="0" baseline="30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3</a:t>
            </a:r>
          </a:p>
          <a:p>
            <a:pPr algn="just" defTabSz="471488">
              <a:spcAft>
                <a:spcPts val="1200"/>
              </a:spcAft>
            </a:pPr>
            <a:r>
              <a:rPr lang="en-US" sz="3400" b="1" kern="0" dirty="0">
                <a:latin typeface="Arial" panose="020B0604020202020204" pitchFamily="34" charset="0"/>
                <a:ea typeface="Times New Roman" panose="02020603050405020304" pitchFamily="18" charset="0"/>
                <a:cs typeface="Arial" panose="020B0604020202020204" pitchFamily="34" charset="0"/>
              </a:rPr>
              <a:t>Statistical Analysis</a:t>
            </a:r>
            <a:endParaRPr lang="en-US" sz="3400" b="1" dirty="0">
              <a:latin typeface="Arial" panose="020B0604020202020204" pitchFamily="34" charset="0"/>
              <a:ea typeface="Times New Roman" panose="02020603050405020304" pitchFamily="18" charset="0"/>
              <a:cs typeface="Arial" panose="020B0604020202020204" pitchFamily="34" charset="0"/>
            </a:endParaRPr>
          </a:p>
          <a:p>
            <a:pPr marL="342900" indent="-342900" algn="just" defTabSz="471488">
              <a:spcAft>
                <a:spcPts val="1200"/>
              </a:spcAft>
              <a:buFont typeface="Wingdings" pitchFamily="2" charset="2"/>
              <a:buChar char="v"/>
            </a:pP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Differential expression analyses were performed with negative binomial mixed-effects models, including an individual-level random intercept to address intra-individual correlation, using the NEBULA package in R.</a:t>
            </a:r>
            <a:r>
              <a:rPr lang="en-US" sz="3400" kern="0" baseline="3000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4</a:t>
            </a: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p>
          <a:p>
            <a:pPr marL="342900" indent="-342900" algn="just" defTabSz="471488">
              <a:spcAft>
                <a:spcPts val="1200"/>
              </a:spcAft>
              <a:buFont typeface="Wingdings" pitchFamily="2" charset="2"/>
              <a:buChar char="v"/>
            </a:pP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Analyses were conducted on pooled hepatocytes and across six subtypes (Hep-1 to Hep-5 and degenerative hepatocytes [</a:t>
            </a:r>
            <a:r>
              <a:rPr lang="en-US" sz="3400" kern="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dHep</a:t>
            </a: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a:t>
            </a:r>
            <a:r>
              <a:rPr lang="en-US" sz="3400" b="1"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Figure 1A</a:t>
            </a:r>
            <a:r>
              <a:rPr lang="en-US" sz="34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a:t>
            </a:r>
          </a:p>
        </p:txBody>
      </p:sp>
      <p:pic>
        <p:nvPicPr>
          <p:cNvPr id="13" name="Picture 12" descr="A diagram of a medical procedure&#10;&#10;AI-generated content may be incorrect.">
            <a:extLst>
              <a:ext uri="{FF2B5EF4-FFF2-40B4-BE49-F238E27FC236}">
                <a16:creationId xmlns:a16="http://schemas.microsoft.com/office/drawing/2014/main" id="{3F72E5BA-E6F0-03FF-1F5D-F897DE602FF8}"/>
              </a:ext>
            </a:extLst>
          </p:cNvPr>
          <p:cNvPicPr>
            <a:picLocks noChangeAspect="1"/>
          </p:cNvPicPr>
          <p:nvPr/>
        </p:nvPicPr>
        <p:blipFill>
          <a:blip r:embed="rId3"/>
          <a:srcRect l="4999" t="2667" r="5382" b="3991"/>
          <a:stretch/>
        </p:blipFill>
        <p:spPr>
          <a:xfrm>
            <a:off x="18438387" y="9527414"/>
            <a:ext cx="10572394" cy="12625700"/>
          </a:xfrm>
          <a:prstGeom prst="rect">
            <a:avLst/>
          </a:prstGeom>
        </p:spPr>
      </p:pic>
      <p:sp>
        <p:nvSpPr>
          <p:cNvPr id="14" name="Rectangle 8">
            <a:extLst>
              <a:ext uri="{FF2B5EF4-FFF2-40B4-BE49-F238E27FC236}">
                <a16:creationId xmlns:a16="http://schemas.microsoft.com/office/drawing/2014/main" id="{DA98D4C8-1FFD-58E3-4BFE-82AABE00D588}"/>
              </a:ext>
            </a:extLst>
          </p:cNvPr>
          <p:cNvSpPr>
            <a:spLocks/>
          </p:cNvSpPr>
          <p:nvPr/>
        </p:nvSpPr>
        <p:spPr bwMode="auto">
          <a:xfrm>
            <a:off x="307595" y="22414183"/>
            <a:ext cx="29794408" cy="690234"/>
          </a:xfrm>
          <a:prstGeom prst="roundRect">
            <a:avLst/>
          </a:prstGeom>
          <a:solidFill>
            <a:srgbClr val="39275B"/>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lIns="0" tIns="0" rIns="25960" bIns="0" anchor="ctr"/>
          <a:lstStyle/>
          <a:p>
            <a:pPr marL="24341" algn="ctr"/>
            <a:r>
              <a:rPr lang="en-US" sz="3600" b="1" dirty="0">
                <a:solidFill>
                  <a:srgbClr val="FFFFFF"/>
                </a:solidFill>
                <a:latin typeface="Arial"/>
                <a:cs typeface="Arial"/>
                <a:sym typeface="Verdana" pitchFamily="34" charset="0"/>
              </a:rPr>
              <a:t>RESULTS</a:t>
            </a:r>
          </a:p>
        </p:txBody>
      </p:sp>
      <p:sp>
        <p:nvSpPr>
          <p:cNvPr id="15" name="TextBox 14">
            <a:extLst>
              <a:ext uri="{FF2B5EF4-FFF2-40B4-BE49-F238E27FC236}">
                <a16:creationId xmlns:a16="http://schemas.microsoft.com/office/drawing/2014/main" id="{1CF0476E-D11E-14DB-2559-8D0D3C140923}"/>
              </a:ext>
            </a:extLst>
          </p:cNvPr>
          <p:cNvSpPr txBox="1"/>
          <p:nvPr/>
        </p:nvSpPr>
        <p:spPr>
          <a:xfrm>
            <a:off x="15072862" y="23453495"/>
            <a:ext cx="13341316" cy="1015663"/>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Figure 2. </a:t>
            </a:r>
            <a:r>
              <a:rPr lang="en-US" sz="2000" dirty="0">
                <a:latin typeface="Arial" panose="020B0604020202020204" pitchFamily="34" charset="0"/>
                <a:cs typeface="Arial" panose="020B0604020202020204" pitchFamily="34" charset="0"/>
              </a:rPr>
              <a:t>Significant differential expression of the top 2000 highly variable genes from </a:t>
            </a:r>
            <a:r>
              <a:rPr lang="en-US" sz="2000" b="1" dirty="0">
                <a:latin typeface="Arial" panose="020B0604020202020204" pitchFamily="34" charset="0"/>
                <a:cs typeface="Arial" panose="020B0604020202020204" pitchFamily="34" charset="0"/>
              </a:rPr>
              <a:t>A. </a:t>
            </a:r>
            <a:r>
              <a:rPr lang="en-US" sz="2000" dirty="0">
                <a:latin typeface="Arial" panose="020B0604020202020204" pitchFamily="34" charset="0"/>
                <a:cs typeface="Arial" panose="020B0604020202020204" pitchFamily="34" charset="0"/>
              </a:rPr>
              <a:t>all 103,101 hepatocyte nuclei, and </a:t>
            </a:r>
            <a:r>
              <a:rPr lang="en-US" sz="2000" b="1" dirty="0">
                <a:latin typeface="Arial" panose="020B0604020202020204" pitchFamily="34" charset="0"/>
                <a:cs typeface="Arial" panose="020B0604020202020204" pitchFamily="34" charset="0"/>
              </a:rPr>
              <a:t>B.</a:t>
            </a:r>
            <a:r>
              <a:rPr lang="en-US" sz="2000" dirty="0">
                <a:latin typeface="Arial" panose="020B0604020202020204" pitchFamily="34" charset="0"/>
                <a:cs typeface="Arial" panose="020B0604020202020204" pitchFamily="34" charset="0"/>
              </a:rPr>
              <a:t> 4674 degenerative hepatocyte nuclei between individuals with high versus low steatosis (significant at FDR-P&lt;0.05). Positive log fold-change values refer to greater expression among high steatosis versus low.   </a:t>
            </a:r>
          </a:p>
        </p:txBody>
      </p:sp>
      <p:pic>
        <p:nvPicPr>
          <p:cNvPr id="17" name="Picture 16" descr="A close-up of a diagram&#10;&#10;AI-generated content may be incorrect.">
            <a:extLst>
              <a:ext uri="{FF2B5EF4-FFF2-40B4-BE49-F238E27FC236}">
                <a16:creationId xmlns:a16="http://schemas.microsoft.com/office/drawing/2014/main" id="{89AA5293-99B4-44F8-D06B-B81BBD2E5A19}"/>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2608" b="2374"/>
          <a:stretch/>
        </p:blipFill>
        <p:spPr bwMode="auto">
          <a:xfrm>
            <a:off x="644299" y="24291386"/>
            <a:ext cx="13957604" cy="6349550"/>
          </a:xfrm>
          <a:prstGeom prst="rect">
            <a:avLst/>
          </a:prstGeom>
          <a:ln>
            <a:noFill/>
          </a:ln>
          <a:extLst>
            <a:ext uri="{53640926-AAD7-44D8-BBD7-CCE9431645EC}">
              <a14:shadowObscured xmlns:a14="http://schemas.microsoft.com/office/drawing/2010/main"/>
            </a:ext>
          </a:extLst>
        </p:spPr>
      </p:pic>
      <p:sp>
        <p:nvSpPr>
          <p:cNvPr id="18" name="TextBox 17">
            <a:extLst>
              <a:ext uri="{FF2B5EF4-FFF2-40B4-BE49-F238E27FC236}">
                <a16:creationId xmlns:a16="http://schemas.microsoft.com/office/drawing/2014/main" id="{F59CD86D-8B7F-5027-FA72-A4F9FFF4ECE2}"/>
              </a:ext>
            </a:extLst>
          </p:cNvPr>
          <p:cNvSpPr txBox="1"/>
          <p:nvPr/>
        </p:nvSpPr>
        <p:spPr>
          <a:xfrm>
            <a:off x="644299" y="23275723"/>
            <a:ext cx="12871160" cy="1015663"/>
          </a:xfrm>
          <a:prstGeom prst="rect">
            <a:avLst/>
          </a:prstGeom>
          <a:noFill/>
        </p:spPr>
        <p:txBody>
          <a:bodyPr wrap="square">
            <a:spAutoFit/>
          </a:bodyPr>
          <a:lstStyle/>
          <a:p>
            <a:pPr marL="0" marR="0">
              <a:spcAft>
                <a:spcPts val="0"/>
              </a:spcAft>
            </a:pPr>
            <a:r>
              <a:rPr lang="en-US" sz="2000" b="1" kern="100" dirty="0">
                <a:effectLst/>
                <a:latin typeface="Arial" panose="020B0604020202020204" pitchFamily="34" charset="0"/>
                <a:ea typeface="Aptos" panose="020B0004020202020204" pitchFamily="34" charset="0"/>
                <a:cs typeface="Arial" panose="020B0604020202020204" pitchFamily="34" charset="0"/>
              </a:rPr>
              <a:t>Figure 1. A) </a:t>
            </a:r>
            <a:r>
              <a:rPr lang="en-US" sz="20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Uniform Manifold Approximation and Projection (UMAP) of all hepatic cell types from 10 young adult biopsies, that underwent single nuclei RNA sequencing and clustering; </a:t>
            </a:r>
            <a:r>
              <a:rPr lang="en-US" sz="2000" b="1"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B) </a:t>
            </a:r>
            <a:r>
              <a:rPr lang="en-US" sz="2000" kern="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Bar chart displaying the proportion of each hepatocyte cell type from youth biopsies with high steatosis and low steatosis.</a:t>
            </a:r>
            <a:endParaRPr lang="en-US" sz="2000" kern="100" dirty="0">
              <a:effectLst/>
              <a:latin typeface="Arial" panose="020B0604020202020204" pitchFamily="34" charset="0"/>
              <a:ea typeface="Aptos" panose="020B0004020202020204" pitchFamily="34" charset="0"/>
              <a:cs typeface="Arial" panose="020B0604020202020204" pitchFamily="34" charset="0"/>
            </a:endParaRPr>
          </a:p>
        </p:txBody>
      </p:sp>
      <p:sp>
        <p:nvSpPr>
          <p:cNvPr id="27" name="Rectangle 8">
            <a:extLst>
              <a:ext uri="{FF2B5EF4-FFF2-40B4-BE49-F238E27FC236}">
                <a16:creationId xmlns:a16="http://schemas.microsoft.com/office/drawing/2014/main" id="{B2902D06-D5EB-A5B6-AED9-334E661D440F}"/>
              </a:ext>
            </a:extLst>
          </p:cNvPr>
          <p:cNvSpPr>
            <a:spLocks/>
          </p:cNvSpPr>
          <p:nvPr/>
        </p:nvSpPr>
        <p:spPr bwMode="auto">
          <a:xfrm>
            <a:off x="120183" y="36887163"/>
            <a:ext cx="29981819" cy="811071"/>
          </a:xfrm>
          <a:prstGeom prst="roundRect">
            <a:avLst/>
          </a:prstGeom>
          <a:solidFill>
            <a:srgbClr val="39275B"/>
          </a:solidFill>
          <a:ln>
            <a:noFill/>
          </a:ln>
          <a:effectLst>
            <a:outerShdw blurRad="107950" dist="12700" dir="5400000" algn="ctr">
              <a:srgbClr val="000000"/>
            </a:outerShdw>
          </a:effectLst>
          <a:scene3d>
            <a:camera prst="orthographicFront">
              <a:rot lat="0" lon="0" rev="0"/>
            </a:camera>
            <a:lightRig rig="soft" dir="t">
              <a:rot lat="0" lon="0" rev="0"/>
            </a:lightRig>
          </a:scene3d>
          <a:sp3d contourW="44450" prstMaterial="matte">
            <a:bevelT w="63500" h="63500" prst="artDeco"/>
            <a:contourClr>
              <a:srgbClr val="FFFFFF"/>
            </a:contourClr>
          </a:sp3d>
        </p:spPr>
        <p:txBody>
          <a:bodyPr lIns="0" tIns="0" rIns="25960" bIns="0" anchor="ctr"/>
          <a:lstStyle/>
          <a:p>
            <a:pPr marL="24341" algn="ctr"/>
            <a:r>
              <a:rPr lang="en-US" sz="3600" b="1" dirty="0">
                <a:solidFill>
                  <a:srgbClr val="FFFFFF"/>
                </a:solidFill>
                <a:latin typeface="Arial"/>
                <a:cs typeface="Arial"/>
                <a:sym typeface="Verdana" pitchFamily="34" charset="0"/>
              </a:rPr>
              <a:t>CONCLUSIONS</a:t>
            </a:r>
          </a:p>
        </p:txBody>
      </p:sp>
      <p:sp>
        <p:nvSpPr>
          <p:cNvPr id="28" name="TextBox 27">
            <a:extLst>
              <a:ext uri="{FF2B5EF4-FFF2-40B4-BE49-F238E27FC236}">
                <a16:creationId xmlns:a16="http://schemas.microsoft.com/office/drawing/2014/main" id="{5E68EA34-0947-2067-06AF-21EAFDF48A18}"/>
              </a:ext>
            </a:extLst>
          </p:cNvPr>
          <p:cNvSpPr txBox="1"/>
          <p:nvPr/>
        </p:nvSpPr>
        <p:spPr>
          <a:xfrm>
            <a:off x="129075" y="41540420"/>
            <a:ext cx="8683931" cy="1015663"/>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This work was supported by NIH/NIDDK, American Heart Association, Children’s Hospital Colorado Research Institute, Colorado Clinical and Translational Sciences Institute (CCTSI), </a:t>
            </a:r>
            <a:r>
              <a:rPr lang="en-US" sz="2000" dirty="0">
                <a:solidFill>
                  <a:srgbClr val="000000"/>
                </a:solidFill>
                <a:effectLst/>
                <a:latin typeface="Arial" panose="020B0604020202020204" pitchFamily="34" charset="0"/>
                <a:ea typeface="Aptos" panose="020B0004020202020204" pitchFamily="34" charset="0"/>
                <a:cs typeface="Arial" panose="020B0604020202020204" pitchFamily="34" charset="0"/>
              </a:rPr>
              <a:t>NIH/NIEHS (T32ES013678</a:t>
            </a:r>
            <a:r>
              <a:rPr lang="en-US" sz="2000" dirty="0">
                <a:solidFill>
                  <a:srgbClr val="000000"/>
                </a:solidFill>
                <a:latin typeface="Arial" panose="020B0604020202020204" pitchFamily="34" charset="0"/>
                <a:ea typeface="Aptos" panose="020B00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209267E2-CF7A-F4E7-C074-233F1BB44F3B}"/>
              </a:ext>
            </a:extLst>
          </p:cNvPr>
          <p:cNvSpPr txBox="1"/>
          <p:nvPr/>
        </p:nvSpPr>
        <p:spPr>
          <a:xfrm>
            <a:off x="10874829" y="41232644"/>
            <a:ext cx="18135952" cy="1323439"/>
          </a:xfrm>
          <a:prstGeom prst="rect">
            <a:avLst/>
          </a:prstGeom>
          <a:noFill/>
        </p:spPr>
        <p:txBody>
          <a:bodyPr wrap="square" rtlCol="0">
            <a:spAutoFit/>
          </a:bodyPr>
          <a:lstStyle/>
          <a:p>
            <a:pPr marL="342900" indent="-342900" defTabSz="471488">
              <a:buAutoNum type="arabicPeriod"/>
            </a:pPr>
            <a:r>
              <a:rPr lang="en-US" sz="2000" dirty="0">
                <a:effectLst/>
                <a:latin typeface="Arial" panose="020B0604020202020204" pitchFamily="34" charset="0"/>
                <a:ea typeface="Aptos" panose="020B0004020202020204" pitchFamily="34" charset="0"/>
                <a:cs typeface="Arial" panose="020B0604020202020204" pitchFamily="34" charset="0"/>
              </a:rPr>
              <a:t>https://</a:t>
            </a:r>
            <a:r>
              <a:rPr lang="en-US" sz="2000" dirty="0" err="1">
                <a:effectLst/>
                <a:latin typeface="Arial" panose="020B0604020202020204" pitchFamily="34" charset="0"/>
                <a:ea typeface="Aptos" panose="020B0004020202020204" pitchFamily="34" charset="0"/>
                <a:cs typeface="Arial" panose="020B0604020202020204" pitchFamily="34" charset="0"/>
              </a:rPr>
              <a:t>pmc.ncbi.nlm.nih.gov</a:t>
            </a:r>
            <a:r>
              <a:rPr lang="en-US" sz="2000" dirty="0">
                <a:effectLst/>
                <a:latin typeface="Arial" panose="020B0604020202020204" pitchFamily="34" charset="0"/>
                <a:ea typeface="Aptos" panose="020B0004020202020204" pitchFamily="34" charset="0"/>
                <a:cs typeface="Arial" panose="020B0604020202020204" pitchFamily="34" charset="0"/>
              </a:rPr>
              <a:t>/articles/PMC11925440/</a:t>
            </a:r>
            <a:r>
              <a:rPr lang="en-US" sz="2000" dirty="0">
                <a:effectLst/>
                <a:latin typeface="Arial" panose="020B0604020202020204" pitchFamily="34" charset="0"/>
                <a:cs typeface="Arial" panose="020B0604020202020204" pitchFamily="34" charset="0"/>
              </a:rPr>
              <a:t> </a:t>
            </a:r>
            <a:endParaRPr lang="en-US" sz="2000" dirty="0">
              <a:latin typeface="Arial" panose="020B0604020202020204" pitchFamily="34" charset="0"/>
              <a:cs typeface="Arial" panose="020B0604020202020204" pitchFamily="34" charset="0"/>
            </a:endParaRPr>
          </a:p>
          <a:p>
            <a:pPr marL="342900" indent="-342900" defTabSz="471488">
              <a:buAutoNum type="arabicPeriod"/>
            </a:pPr>
            <a:r>
              <a:rPr lang="en-US" sz="2000" dirty="0">
                <a:effectLst/>
                <a:latin typeface="Arial" panose="020B0604020202020204" pitchFamily="34" charset="0"/>
                <a:ea typeface="Aptos" panose="020B0004020202020204" pitchFamily="34" charset="0"/>
                <a:cs typeface="Arial" panose="020B0604020202020204" pitchFamily="34" charset="0"/>
              </a:rPr>
              <a:t>https://</a:t>
            </a:r>
            <a:r>
              <a:rPr lang="en-US" sz="2000" dirty="0" err="1">
                <a:effectLst/>
                <a:latin typeface="Arial" panose="020B0604020202020204" pitchFamily="34" charset="0"/>
                <a:ea typeface="Aptos" panose="020B0004020202020204" pitchFamily="34" charset="0"/>
                <a:cs typeface="Arial" panose="020B0604020202020204" pitchFamily="34" charset="0"/>
              </a:rPr>
              <a:t>pmc.ncbi.nlm.nih.gov</a:t>
            </a:r>
            <a:r>
              <a:rPr lang="en-US" sz="2000" dirty="0">
                <a:effectLst/>
                <a:latin typeface="Arial" panose="020B0604020202020204" pitchFamily="34" charset="0"/>
                <a:ea typeface="Aptos" panose="020B0004020202020204" pitchFamily="34" charset="0"/>
                <a:cs typeface="Arial" panose="020B0604020202020204" pitchFamily="34" charset="0"/>
              </a:rPr>
              <a:t>/articles/PMC10583766/ </a:t>
            </a:r>
          </a:p>
          <a:p>
            <a:pPr marL="342900" indent="-342900" defTabSz="471488">
              <a:buAutoNum type="arabicPeriod"/>
            </a:pPr>
            <a:r>
              <a:rPr lang="en-US" sz="2000" dirty="0">
                <a:latin typeface="Arial" panose="020B0604020202020204" pitchFamily="34" charset="0"/>
                <a:ea typeface="Arial" charset="0"/>
                <a:cs typeface="Arial" panose="020B0604020202020204" pitchFamily="34" charset="0"/>
              </a:rPr>
              <a:t>https://</a:t>
            </a:r>
            <a:r>
              <a:rPr lang="en-US" sz="2000" dirty="0" err="1">
                <a:latin typeface="Arial" panose="020B0604020202020204" pitchFamily="34" charset="0"/>
                <a:ea typeface="Arial" charset="0"/>
                <a:cs typeface="Arial" panose="020B0604020202020204" pitchFamily="34" charset="0"/>
              </a:rPr>
              <a:t>satijalab.org</a:t>
            </a:r>
            <a:r>
              <a:rPr lang="en-US" sz="2000" dirty="0">
                <a:latin typeface="Arial" panose="020B0604020202020204" pitchFamily="34" charset="0"/>
                <a:ea typeface="Arial" charset="0"/>
                <a:cs typeface="Arial" panose="020B0604020202020204" pitchFamily="34" charset="0"/>
              </a:rPr>
              <a:t>/</a:t>
            </a:r>
            <a:r>
              <a:rPr lang="en-US" sz="2000" dirty="0" err="1">
                <a:latin typeface="Arial" panose="020B0604020202020204" pitchFamily="34" charset="0"/>
                <a:ea typeface="Arial" charset="0"/>
                <a:cs typeface="Arial" panose="020B0604020202020204" pitchFamily="34" charset="0"/>
              </a:rPr>
              <a:t>seurat</a:t>
            </a:r>
            <a:r>
              <a:rPr lang="en-US" sz="2000" dirty="0">
                <a:latin typeface="Arial" panose="020B0604020202020204" pitchFamily="34" charset="0"/>
                <a:ea typeface="Arial" charset="0"/>
                <a:cs typeface="Arial" panose="020B0604020202020204" pitchFamily="34" charset="0"/>
              </a:rPr>
              <a:t>/</a:t>
            </a:r>
          </a:p>
          <a:p>
            <a:pPr marL="342900" indent="-342900" defTabSz="471488">
              <a:buAutoNum type="arabicPeriod"/>
            </a:pPr>
            <a:r>
              <a:rPr lang="en-US" sz="2000" dirty="0">
                <a:latin typeface="Arial" panose="020B0604020202020204" pitchFamily="34" charset="0"/>
                <a:ea typeface="Arial" charset="0"/>
                <a:cs typeface="Arial" panose="020B0604020202020204" pitchFamily="34" charset="0"/>
              </a:rPr>
              <a:t>https://</a:t>
            </a:r>
            <a:r>
              <a:rPr lang="en-US" sz="2000" dirty="0" err="1">
                <a:latin typeface="Arial" panose="020B0604020202020204" pitchFamily="34" charset="0"/>
                <a:ea typeface="Arial" charset="0"/>
                <a:cs typeface="Arial" panose="020B0604020202020204" pitchFamily="34" charset="0"/>
              </a:rPr>
              <a:t>cran.r-project.org</a:t>
            </a:r>
            <a:r>
              <a:rPr lang="en-US" sz="2000" dirty="0">
                <a:latin typeface="Arial" panose="020B0604020202020204" pitchFamily="34" charset="0"/>
                <a:ea typeface="Arial" charset="0"/>
                <a:cs typeface="Arial" panose="020B0604020202020204" pitchFamily="34" charset="0"/>
              </a:rPr>
              <a:t>/web/packages/nebula/</a:t>
            </a:r>
            <a:r>
              <a:rPr lang="en-US" sz="2000" dirty="0" err="1">
                <a:latin typeface="Arial" panose="020B0604020202020204" pitchFamily="34" charset="0"/>
                <a:ea typeface="Arial" charset="0"/>
                <a:cs typeface="Arial" panose="020B0604020202020204" pitchFamily="34" charset="0"/>
              </a:rPr>
              <a:t>index.html</a:t>
            </a:r>
            <a:endParaRPr lang="en-US" sz="2000" dirty="0">
              <a:latin typeface="Arial" panose="020B0604020202020204" pitchFamily="34" charset="0"/>
              <a:ea typeface="Arial" charset="0"/>
              <a:cs typeface="Arial" panose="020B0604020202020204" pitchFamily="34" charset="0"/>
            </a:endParaRPr>
          </a:p>
        </p:txBody>
      </p:sp>
    </p:spTree>
    <p:extLst>
      <p:ext uri="{BB962C8B-B14F-4D97-AF65-F5344CB8AC3E}">
        <p14:creationId xmlns:p14="http://schemas.microsoft.com/office/powerpoint/2010/main" val="133090797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410</TotalTime>
  <Words>1504</Words>
  <Application>Microsoft Macintosh PowerPoint</Application>
  <PresentationFormat>Custom</PresentationFormat>
  <Paragraphs>44</Paragraphs>
  <Slides>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vt:i4>
      </vt:variant>
    </vt:vector>
  </HeadingPairs>
  <TitlesOfParts>
    <vt:vector size="9" baseType="lpstr">
      <vt:lpstr>Aptos</vt:lpstr>
      <vt:lpstr>Aptos Display</vt:lpstr>
      <vt:lpstr>Arial</vt:lpstr>
      <vt:lpstr>Courier New</vt:lpstr>
      <vt:lpstr>Helvetica Neue</vt:lpstr>
      <vt:lpstr>Wingdings</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Phoom Narongkiatikhun</dc:creator>
  <cp:lastModifiedBy>hhampson</cp:lastModifiedBy>
  <cp:revision>104</cp:revision>
  <dcterms:created xsi:type="dcterms:W3CDTF">2025-04-28T16:11:30Z</dcterms:created>
  <dcterms:modified xsi:type="dcterms:W3CDTF">2025-05-08T21:54:06Z</dcterms:modified>
</cp:coreProperties>
</file>

<file path=docProps/thumbnail.jpeg>
</file>